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1" r:id="rId3"/>
    <p:sldId id="260" r:id="rId4"/>
    <p:sldId id="266" r:id="rId5"/>
    <p:sldId id="267" r:id="rId6"/>
    <p:sldId id="269" r:id="rId7"/>
    <p:sldId id="268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中等深淺樣式 4 - 輔色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396" autoAdjust="0"/>
  </p:normalViewPr>
  <p:slideViewPr>
    <p:cSldViewPr>
      <p:cViewPr varScale="1">
        <p:scale>
          <a:sx n="99" d="100"/>
          <a:sy n="99" d="100"/>
        </p:scale>
        <p:origin x="194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9355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7235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089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784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88574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539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17911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15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966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99363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7052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9159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2026/9/10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8987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facebook.com/groups/2085290915281612?locale=zh_TW" TargetMode="Externa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(01)108%E5%B9%B4%E7%A4%BE%E6%9C%83%E7%A6%8F%E5%88%A9%E6%A9%9F%E6%A7%8B%E5%AF%A6%E7%BF%92%EF%BC%9A%E5%AF%A6%E7%BF%92%E7%94%B3%E8%AB%8B%E8%A1%A8.docx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vision.org.tw/06_join/join01.php?m1=0&amp;m2=112&amp;m3=136&amp;m4=0&amp;m1=112&amp;m2=136" TargetMode="Externa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002293" y="1844824"/>
            <a:ext cx="7203510" cy="1420587"/>
          </a:xfrm>
        </p:spPr>
        <p:txBody>
          <a:bodyPr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社會福利機構實習</a:t>
            </a:r>
            <a:b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【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實習申請說明會</a:t>
            </a:r>
            <a:r>
              <a:rPr lang="en-US" altLang="zh-TW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】</a:t>
            </a:r>
            <a:endParaRPr lang="zh-TW" altLang="en-US" sz="3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403648" y="3789040"/>
            <a:ext cx="6400800" cy="2376264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zh-TW" altLang="en-US" sz="3600" dirty="0">
                <a:latin typeface="微軟正黑體" pitchFamily="34" charset="-120"/>
                <a:ea typeface="微軟正黑體" pitchFamily="34" charset="-120"/>
              </a:rPr>
              <a:t>實習總督：徐惠蘋老師</a:t>
            </a:r>
            <a:endParaRPr lang="en-US" altLang="zh-TW" sz="3600" dirty="0">
              <a:latin typeface="微軟正黑體" pitchFamily="34" charset="-120"/>
              <a:ea typeface="微軟正黑體" pitchFamily="34" charset="-120"/>
            </a:endParaRPr>
          </a:p>
          <a:p>
            <a:pPr algn="r"/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115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05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一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下午日間部</a:t>
            </a:r>
            <a:endParaRPr lang="en-US" altLang="zh-TW" sz="3300" dirty="0">
              <a:latin typeface="微軟正黑體" pitchFamily="34" charset="-120"/>
              <a:ea typeface="微軟正黑體" pitchFamily="34" charset="-120"/>
            </a:endParaRPr>
          </a:p>
          <a:p>
            <a:pPr algn="r"/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115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07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三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晚上進修部四技</a:t>
            </a:r>
            <a:endParaRPr lang="en-US" altLang="zh-TW" sz="3300" dirty="0">
              <a:latin typeface="微軟正黑體" pitchFamily="34" charset="-120"/>
              <a:ea typeface="微軟正黑體" pitchFamily="34" charset="-120"/>
            </a:endParaRPr>
          </a:p>
          <a:p>
            <a:pPr algn="r"/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115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年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10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月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03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日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六</a:t>
            </a:r>
            <a:r>
              <a:rPr lang="en-US" altLang="zh-TW" sz="3300" dirty="0">
                <a:latin typeface="微軟正黑體" pitchFamily="34" charset="-120"/>
                <a:ea typeface="微軟正黑體" pitchFamily="34" charset="-120"/>
              </a:rPr>
              <a:t>)</a:t>
            </a:r>
            <a:r>
              <a:rPr lang="zh-TW" altLang="en-US" sz="3300" dirty="0">
                <a:latin typeface="微軟正黑體" pitchFamily="34" charset="-120"/>
                <a:ea typeface="微軟正黑體" pitchFamily="34" charset="-120"/>
              </a:rPr>
              <a:t> 下午進修部二技</a:t>
            </a:r>
            <a:endParaRPr lang="en-US" altLang="zh-TW" sz="2400" dirty="0">
              <a:latin typeface="微軟正黑體" pitchFamily="34" charset="-120"/>
              <a:ea typeface="微軟正黑體" pitchFamily="34" charset="-120"/>
            </a:endParaRPr>
          </a:p>
          <a:p>
            <a:pPr algn="r"/>
            <a:r>
              <a:rPr lang="zh-TW" altLang="en-US" sz="2400" dirty="0">
                <a:latin typeface="微軟正黑體" pitchFamily="34" charset="-120"/>
                <a:ea typeface="微軟正黑體" pitchFamily="34" charset="-120"/>
              </a:rPr>
              <a:t>實習資源室製作</a:t>
            </a:r>
          </a:p>
        </p:txBody>
      </p:sp>
    </p:spTree>
    <p:extLst>
      <p:ext uri="{BB962C8B-B14F-4D97-AF65-F5344CB8AC3E}">
        <p14:creationId xmlns:p14="http://schemas.microsoft.com/office/powerpoint/2010/main" val="2072278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請加入社團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107504" y="1340768"/>
            <a:ext cx="8396734" cy="4758407"/>
          </a:xfrm>
        </p:spPr>
        <p:txBody>
          <a:bodyPr/>
          <a:lstStyle/>
          <a:p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屏科社工：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116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年暑假機構實習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607B7468-B453-4482-A3B3-CD27BEC23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6" y="2729000"/>
            <a:ext cx="1419048" cy="1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45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重點提要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251520" y="836712"/>
            <a:ext cx="8496944" cy="504056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zh-TW" altLang="zh-TW" sz="24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屏東科技大學社會工作系大學部社會福利機構</a:t>
            </a:r>
            <a:r>
              <a:rPr lang="zh-TW" altLang="en-US" sz="24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校外</a:t>
            </a:r>
            <a:r>
              <a:rPr lang="zh-TW" altLang="zh-TW" sz="24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實習實施</a:t>
            </a:r>
            <a:r>
              <a:rPr lang="zh-TW" altLang="en-US" sz="24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要點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詳見實習手冊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p.04-10)</a:t>
            </a:r>
          </a:p>
          <a:p>
            <a:pPr marL="177800" indent="-177800">
              <a:lnSpc>
                <a:spcPct val="150000"/>
              </a:lnSpc>
              <a:buNone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暑期實習為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4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學分，採先實習後選課，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選課統一系上安排名單轉由教務處設定選課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時數不得少於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320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小時。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需先「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修畢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zh-TW" altLang="en-US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社會工作概論、社會個案工作、社會團體工作、社區工作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＊擋修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機構實習通常為期末成績結算前，</a:t>
            </a:r>
            <a:r>
              <a:rPr lang="zh-TW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未修畢者請於下一年度實習。</a:t>
            </a:r>
            <a:endParaRPr lang="en-US" altLang="zh-TW" sz="24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若多位學生選擇同一機構，將</a:t>
            </a:r>
            <a:r>
              <a:rPr lang="zh-TW" altLang="en-US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依前學期成績與排名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為序。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實習申請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填寫線上連結及繳交紙本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116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年暑期實習申請書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紙本</a:t>
            </a:r>
            <a:r>
              <a:rPr lang="en-US" altLang="zh-TW" sz="24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sz="2400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7350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線單箭頭接點 36"/>
          <p:cNvCxnSpPr/>
          <p:nvPr/>
        </p:nvCxnSpPr>
        <p:spPr>
          <a:xfrm>
            <a:off x="971600" y="862845"/>
            <a:ext cx="0" cy="528882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2" name="直線單箭頭接點 31"/>
          <p:cNvCxnSpPr/>
          <p:nvPr/>
        </p:nvCxnSpPr>
        <p:spPr>
          <a:xfrm>
            <a:off x="2917184" y="862845"/>
            <a:ext cx="54402" cy="528882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20385" y="30847"/>
            <a:ext cx="3093770" cy="85900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05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(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日四技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) 15:30~</a:t>
            </a:r>
          </a:p>
          <a:p>
            <a:pPr lvl="0" algn="ctr" defTabSz="91440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07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(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進四技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)18:20~</a:t>
            </a:r>
          </a:p>
          <a:p>
            <a:pPr lvl="0" algn="ctr" defTabSz="91440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03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(</a:t>
            </a:r>
            <a:r>
              <a:rPr lang="zh-TW" altLang="en-US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進二技</a:t>
            </a:r>
            <a:r>
              <a:rPr lang="en-US" altLang="zh-TW" sz="14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)16:30~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23529" y="1052736"/>
            <a:ext cx="3093770" cy="29671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3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~115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29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</a:p>
        </p:txBody>
      </p:sp>
      <p:sp>
        <p:nvSpPr>
          <p:cNvPr id="6" name="快取圖案 2"/>
          <p:cNvSpPr>
            <a:spLocks noChangeArrowheads="1"/>
          </p:cNvSpPr>
          <p:nvPr/>
        </p:nvSpPr>
        <p:spPr bwMode="auto">
          <a:xfrm>
            <a:off x="5969703" y="889850"/>
            <a:ext cx="2954758" cy="576064"/>
          </a:xfrm>
          <a:prstGeom prst="foldedCorner">
            <a:avLst>
              <a:gd name="adj" fmla="val 12500"/>
            </a:avLst>
          </a:prstGeom>
          <a:solidFill>
            <a:schemeClr val="accent3">
              <a:lumMod val="20000"/>
              <a:lumOff val="80000"/>
            </a:schemeClr>
          </a:soli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137160" tIns="91440" rIns="13716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1" i="0" u="none" strike="noStrike" cap="none" normalizeH="0" baseline="0" dirty="0">
                <a:ln>
                  <a:noFill/>
                </a:ln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可參考實習資源室：實習總報告、機構簡介、機構評估表等</a:t>
            </a:r>
            <a:endParaRPr kumimoji="0" lang="zh-TW" altLang="zh-TW" sz="2000" b="1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27525" y="1736693"/>
            <a:ext cx="2998788" cy="35820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29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日，中午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12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點前</a:t>
            </a:r>
          </a:p>
        </p:txBody>
      </p:sp>
      <p:sp>
        <p:nvSpPr>
          <p:cNvPr id="8" name="快取圖案 2"/>
          <p:cNvSpPr>
            <a:spLocks noChangeArrowheads="1"/>
          </p:cNvSpPr>
          <p:nvPr/>
        </p:nvSpPr>
        <p:spPr bwMode="auto">
          <a:xfrm>
            <a:off x="6001360" y="1712694"/>
            <a:ext cx="2954758" cy="459964"/>
          </a:xfrm>
          <a:prstGeom prst="foldedCorner">
            <a:avLst>
              <a:gd name="adj" fmla="val 1250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137160" tIns="91440" rIns="13716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4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file"/>
              </a:rPr>
              <a:t>實習申請表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附件一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kumimoji="0" lang="zh-TW" altLang="zh-TW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78185" y="5158900"/>
            <a:ext cx="1705385" cy="32867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indent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12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月中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73593" y="5694007"/>
            <a:ext cx="1714567" cy="34788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12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kumimoji="0" lang="zh-TW" altLang="en-US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底</a:t>
            </a:r>
            <a:endParaRPr kumimoji="0" lang="zh-TW" altLang="zh-TW" sz="20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圓角矩形 10"/>
          <p:cNvSpPr/>
          <p:nvPr/>
        </p:nvSpPr>
        <p:spPr>
          <a:xfrm>
            <a:off x="3574957" y="163954"/>
            <a:ext cx="2376264" cy="60027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zh-TW" altLang="en-US" sz="1600" b="1" dirty="0">
                <a:solidFill>
                  <a:schemeClr val="tx1"/>
                </a:solidFill>
                <a:latin typeface="Calibri" panose="020F0502020204030204" pitchFamily="34" charset="0"/>
                <a:ea typeface="標楷體" panose="03000509000000000000" pitchFamily="65" charset="-120"/>
              </a:rPr>
              <a:t>實習申請說明會</a:t>
            </a:r>
            <a:endParaRPr lang="zh-TW" altLang="zh-TW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圓角矩形 11"/>
          <p:cNvSpPr/>
          <p:nvPr/>
        </p:nvSpPr>
        <p:spPr>
          <a:xfrm>
            <a:off x="3578139" y="934859"/>
            <a:ext cx="2373082" cy="4860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參考資料，思考、選擇機構</a:t>
            </a:r>
            <a:endParaRPr lang="zh-TW" altLang="zh-TW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3572799" y="1582810"/>
            <a:ext cx="2373082" cy="7197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標楷體" panose="03000509000000000000" pitchFamily="65" charset="-120"/>
              </a:rPr>
              <a:t>繳交</a:t>
            </a:r>
            <a:r>
              <a:rPr lang="en-US" altLang="zh-TW" sz="16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標楷體" panose="03000509000000000000" pitchFamily="65" charset="-120"/>
              </a:rPr>
              <a:t>《</a:t>
            </a: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標楷體" panose="03000509000000000000" pitchFamily="65" charset="-120"/>
              </a:rPr>
              <a:t>實習申請表</a:t>
            </a:r>
            <a:r>
              <a:rPr lang="en-US" altLang="zh-TW" sz="1600" b="1" dirty="0">
                <a:solidFill>
                  <a:schemeClr val="tx1"/>
                </a:solidFill>
                <a:highlight>
                  <a:srgbClr val="FFFF00"/>
                </a:highlight>
                <a:latin typeface="Calibri" panose="020F0502020204030204" pitchFamily="34" charset="0"/>
                <a:ea typeface="標楷體" panose="03000509000000000000" pitchFamily="65" charset="-120"/>
              </a:rPr>
              <a:t>》</a:t>
            </a:r>
            <a:r>
              <a:rPr lang="zh-TW" altLang="en-US" sz="1600" b="1" dirty="0">
                <a:solidFill>
                  <a:schemeClr val="tx1"/>
                </a:solidFill>
                <a:latin typeface="Calibri" panose="020F0502020204030204" pitchFamily="34" charset="0"/>
                <a:ea typeface="標楷體" panose="03000509000000000000" pitchFamily="65" charset="-120"/>
              </a:rPr>
              <a:t>，並著手撰寫履歷、自傳、實習計畫書之初稿。</a:t>
            </a:r>
            <a:endParaRPr lang="zh-TW" altLang="zh-TW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圓角矩形 13"/>
          <p:cNvSpPr/>
          <p:nvPr/>
        </p:nvSpPr>
        <p:spPr>
          <a:xfrm>
            <a:off x="3558116" y="5104514"/>
            <a:ext cx="3606172" cy="43744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審核學生、機構資格並分配諮詢老師</a:t>
            </a:r>
            <a:endParaRPr lang="zh-TW" altLang="zh-TW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圓角矩形 14"/>
          <p:cNvSpPr/>
          <p:nvPr/>
        </p:nvSpPr>
        <p:spPr>
          <a:xfrm>
            <a:off x="3556588" y="5615435"/>
            <a:ext cx="3606172" cy="35271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公告申請機構及諮詢老師</a:t>
            </a:r>
            <a:endParaRPr lang="zh-TW" altLang="zh-TW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323038" y="2583693"/>
            <a:ext cx="3148662" cy="34788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29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~</a:t>
            </a:r>
            <a:endParaRPr lang="zh-TW" altLang="en-US" sz="1600" dirty="0">
              <a:solidFill>
                <a:schemeClr val="bg1"/>
              </a:solidFill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3570047" y="3260720"/>
            <a:ext cx="3171010" cy="5611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自收到</a:t>
            </a: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實習生招收詢問表</a:t>
            </a:r>
            <a:r>
              <a:rPr lang="zh-TW" altLang="en-US" sz="1600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回覆後</a:t>
            </a:r>
          </a:p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修改履歷、自傳、實習計畫書</a:t>
            </a:r>
            <a:endParaRPr lang="zh-TW" altLang="zh-TW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3572799" y="2519025"/>
            <a:ext cx="2914045" cy="5524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寄送實習生招收詢問表至機構</a:t>
            </a:r>
          </a:p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詢問機構招收實習生相關規定</a:t>
            </a:r>
            <a:endParaRPr lang="zh-TW" altLang="zh-TW" sz="24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" name="Text Box 8"/>
          <p:cNvSpPr txBox="1">
            <a:spLocks noChangeArrowheads="1"/>
          </p:cNvSpPr>
          <p:nvPr/>
        </p:nvSpPr>
        <p:spPr bwMode="auto">
          <a:xfrm>
            <a:off x="555007" y="3953465"/>
            <a:ext cx="1737908" cy="34788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12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</a:p>
        </p:txBody>
      </p:sp>
      <p:sp>
        <p:nvSpPr>
          <p:cNvPr id="25" name="圓角矩形 24"/>
          <p:cNvSpPr/>
          <p:nvPr/>
        </p:nvSpPr>
        <p:spPr>
          <a:xfrm>
            <a:off x="3558116" y="3954902"/>
            <a:ext cx="3374410" cy="3393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繳履歷、自傳、實習計畫書</a:t>
            </a:r>
            <a:r>
              <a:rPr lang="zh-TW" altLang="en-US" sz="1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至系辦</a:t>
            </a:r>
            <a:endParaRPr lang="zh-TW" altLang="zh-TW" sz="2400" dirty="0">
              <a:solidFill>
                <a:srgbClr val="FF0000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568841" y="4616012"/>
            <a:ext cx="1724074" cy="331780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115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12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10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endParaRPr kumimoji="0" lang="zh-TW" altLang="zh-TW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圓角矩形 26"/>
          <p:cNvSpPr/>
          <p:nvPr/>
        </p:nvSpPr>
        <p:spPr>
          <a:xfrm>
            <a:off x="3578139" y="4570537"/>
            <a:ext cx="2560228" cy="33938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諮詢老師給實習學生回饋</a:t>
            </a:r>
            <a:endParaRPr lang="zh-TW" altLang="zh-TW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415367" y="6151674"/>
            <a:ext cx="2998788" cy="358209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115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12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29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日，下午</a:t>
            </a:r>
            <a:r>
              <a:rPr lang="en-US" altLang="zh-TW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4</a:t>
            </a:r>
            <a:r>
              <a:rPr lang="zh-TW" alt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點前</a:t>
            </a:r>
          </a:p>
        </p:txBody>
      </p:sp>
      <p:sp>
        <p:nvSpPr>
          <p:cNvPr id="30" name="圓角矩形 29"/>
          <p:cNvSpPr/>
          <p:nvPr/>
        </p:nvSpPr>
        <p:spPr>
          <a:xfrm>
            <a:off x="3717870" y="6223356"/>
            <a:ext cx="3148059" cy="51786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繳交正式申請資料至實習資源室</a:t>
            </a:r>
          </a:p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altLang="zh-TW" sz="16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含成績單正本</a:t>
            </a:r>
            <a:r>
              <a:rPr lang="en-US" altLang="zh-TW" sz="16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endParaRPr lang="zh-TW" altLang="zh-TW" sz="2400" dirty="0">
              <a:solidFill>
                <a:schemeClr val="tx1"/>
              </a:solidFill>
              <a:highlight>
                <a:srgbClr val="FFFF00"/>
              </a:highlight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158680" y="2392560"/>
            <a:ext cx="576064" cy="19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7801514" y="2316131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+mj-ea"/>
                <a:ea typeface="+mj-ea"/>
              </a:rPr>
              <a:t>學生端事務</a:t>
            </a:r>
          </a:p>
        </p:txBody>
      </p:sp>
      <p:sp>
        <p:nvSpPr>
          <p:cNvPr id="31" name="矩形 30"/>
          <p:cNvSpPr/>
          <p:nvPr/>
        </p:nvSpPr>
        <p:spPr>
          <a:xfrm>
            <a:off x="7158680" y="2733543"/>
            <a:ext cx="576064" cy="1942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3" name="文字方塊 32"/>
          <p:cNvSpPr txBox="1"/>
          <p:nvPr/>
        </p:nvSpPr>
        <p:spPr>
          <a:xfrm>
            <a:off x="7801514" y="2631349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+mj-ea"/>
                <a:ea typeface="+mj-ea"/>
              </a:rPr>
              <a:t>行政端事務</a:t>
            </a:r>
          </a:p>
        </p:txBody>
      </p:sp>
      <p:sp>
        <p:nvSpPr>
          <p:cNvPr id="34" name="矩形 33"/>
          <p:cNvSpPr/>
          <p:nvPr/>
        </p:nvSpPr>
        <p:spPr>
          <a:xfrm>
            <a:off x="7158680" y="2999932"/>
            <a:ext cx="576064" cy="1942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7802066" y="2922166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+mj-ea"/>
                <a:ea typeface="+mj-ea"/>
              </a:rPr>
              <a:t>參考表件</a:t>
            </a:r>
          </a:p>
        </p:txBody>
      </p:sp>
    </p:spTree>
    <p:extLst>
      <p:ext uri="{BB962C8B-B14F-4D97-AF65-F5344CB8AC3E}">
        <p14:creationId xmlns:p14="http://schemas.microsoft.com/office/powerpoint/2010/main" val="949850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線單箭頭接點 2"/>
          <p:cNvCxnSpPr/>
          <p:nvPr/>
        </p:nvCxnSpPr>
        <p:spPr>
          <a:xfrm>
            <a:off x="827584" y="421378"/>
            <a:ext cx="0" cy="540915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34843" y="94055"/>
            <a:ext cx="2017767" cy="32732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115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12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29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endParaRPr kumimoji="0" lang="en-US" altLang="zh-TW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5" name="圓角矩形 4"/>
          <p:cNvSpPr/>
          <p:nvPr/>
        </p:nvSpPr>
        <p:spPr>
          <a:xfrm>
            <a:off x="2619094" y="116737"/>
            <a:ext cx="3270103" cy="55970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依機構規定日期</a:t>
            </a:r>
          </a:p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以掛號寄發公文及申請資料至各機構</a:t>
            </a:r>
            <a:endParaRPr lang="zh-TW" altLang="zh-TW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34843" y="866909"/>
            <a:ext cx="2011157" cy="37804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116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02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22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日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~ </a:t>
            </a:r>
          </a:p>
        </p:txBody>
      </p:sp>
      <p:sp>
        <p:nvSpPr>
          <p:cNvPr id="7" name="圓角矩形 6"/>
          <p:cNvSpPr/>
          <p:nvPr/>
        </p:nvSpPr>
        <p:spPr>
          <a:xfrm>
            <a:off x="2619094" y="857853"/>
            <a:ext cx="3702151" cy="864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Font typeface="Times New Roman" panose="02020603050405020304" pitchFamily="18" charset="0"/>
              <a:buChar char="1"/>
            </a:pPr>
            <a:r>
              <a:rPr lang="en-US" altLang="zh-TW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.</a:t>
            </a: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等待機構通知面試，並至機構參與面試。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Times New Roman" panose="02020603050405020304" pitchFamily="18" charset="0"/>
              <a:buChar char="2"/>
            </a:pPr>
            <a:r>
              <a:rPr lang="en-US" altLang="zh-TW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.</a:t>
            </a:r>
            <a:r>
              <a:rPr lang="zh-TW" altLang="en-US" sz="1400" b="1" dirty="0">
                <a:solidFill>
                  <a:srgbClr val="FF0000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收到錄取通知，請務必回報實習資源室。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 typeface="Times New Roman" panose="02020603050405020304" pitchFamily="18" charset="0"/>
              <a:buChar char="3"/>
            </a:pPr>
            <a:r>
              <a:rPr lang="en-US" altLang="zh-TW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.</a:t>
            </a: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約</a:t>
            </a:r>
            <a:r>
              <a:rPr lang="en-US" altLang="zh-TW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6</a:t>
            </a: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月中於系網公告學校督導名單。</a:t>
            </a:r>
            <a:endParaRPr lang="zh-TW" altLang="zh-TW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快取圖案 2"/>
          <p:cNvSpPr>
            <a:spLocks noChangeArrowheads="1"/>
          </p:cNvSpPr>
          <p:nvPr/>
        </p:nvSpPr>
        <p:spPr bwMode="auto">
          <a:xfrm>
            <a:off x="6336544" y="857853"/>
            <a:ext cx="2562545" cy="561975"/>
          </a:xfrm>
          <a:prstGeom prst="foldedCorner">
            <a:avLst>
              <a:gd name="adj" fmla="val 12500"/>
            </a:avLst>
          </a:prstGeom>
          <a:solidFill>
            <a:srgbClr val="CF7B79">
              <a:alpha val="30196"/>
            </a:srgbClr>
          </a:solidFill>
          <a:ln w="6350">
            <a:solidFill>
              <a:srgbClr val="969696"/>
            </a:solidFill>
            <a:round/>
            <a:headEnd/>
            <a:tailEnd/>
          </a:ln>
        </p:spPr>
        <p:txBody>
          <a:bodyPr vert="horz" wrap="square" lIns="137160" tIns="91440" rIns="13716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實習機構申請回覆表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附件四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實習面試問卷調查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附件五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endParaRPr kumimoji="0" lang="zh-TW" altLang="zh-TW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500240" y="2418949"/>
            <a:ext cx="2570378" cy="375608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116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05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01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~116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06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endParaRPr kumimoji="0" lang="zh-TW" altLang="zh-TW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3203848" y="2420370"/>
            <a:ext cx="4181690" cy="86409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參加「實習</a:t>
            </a: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標楷體" panose="03000509000000000000" pitchFamily="65" charset="-120"/>
              </a:rPr>
              <a:t>說明會</a:t>
            </a: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」</a:t>
            </a:r>
            <a:endParaRPr lang="en-US" altLang="zh-TW" sz="16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實習說明會每位同學皆須參與</a:t>
            </a:r>
            <a:endParaRPr lang="en-US" altLang="zh-TW" sz="1600" b="1" dirty="0">
              <a:solidFill>
                <a:schemeClr val="tx1"/>
              </a:solidFill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107508" y="3557335"/>
            <a:ext cx="3240343" cy="58291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116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07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01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~116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08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31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日</a:t>
            </a:r>
            <a:endParaRPr kumimoji="0" lang="en-US" altLang="zh-TW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  <a:p>
            <a:pPr lvl="0" algn="ctr" defTabSz="91440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或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~116</a:t>
            </a:r>
            <a:r>
              <a:rPr lang="zh-TW" alt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年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12</a:t>
            </a:r>
            <a:r>
              <a:rPr lang="zh-TW" alt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月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31</a:t>
            </a:r>
            <a:r>
              <a:rPr lang="zh-TW" alt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日完成實習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(</a:t>
            </a:r>
            <a:r>
              <a:rPr lang="zh-TW" alt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進四技、進二技</a:t>
            </a:r>
            <a:r>
              <a:rPr lang="en-US" altLang="zh-TW" sz="1200" dirty="0">
                <a:solidFill>
                  <a:schemeClr val="bg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)</a:t>
            </a:r>
            <a:endParaRPr kumimoji="0" lang="zh-TW" altLang="en-US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標楷體" panose="03000509000000000000" pitchFamily="65" charset="-120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3480619" y="3536180"/>
            <a:ext cx="1145967" cy="3947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完成實習</a:t>
            </a:r>
            <a:endParaRPr lang="zh-TW" altLang="zh-TW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快取圖案 2"/>
          <p:cNvSpPr>
            <a:spLocks noChangeArrowheads="1"/>
          </p:cNvSpPr>
          <p:nvPr/>
        </p:nvSpPr>
        <p:spPr bwMode="auto">
          <a:xfrm>
            <a:off x="4626586" y="3557336"/>
            <a:ext cx="4272503" cy="1986269"/>
          </a:xfrm>
          <a:prstGeom prst="foldedCorner">
            <a:avLst>
              <a:gd name="adj" fmla="val 12500"/>
            </a:avLst>
          </a:prstGeom>
          <a:solidFill>
            <a:srgbClr val="CF7B79">
              <a:alpha val="30196"/>
            </a:srgbClr>
          </a:solidFill>
          <a:ln w="6350">
            <a:solidFill>
              <a:srgbClr val="969696"/>
            </a:solidFill>
            <a:round/>
            <a:headEnd/>
            <a:tailEnd/>
          </a:ln>
        </p:spPr>
        <p:txBody>
          <a:bodyPr vert="horz" wrap="square" lIns="137160" tIns="91440" rIns="13716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應繳交之作業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如週誌、讀書報告、個案紀錄等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個督紀錄表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附件六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、團督紀錄表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附件七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、團督簽到表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附件八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、團督滿意度問卷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附件九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實習學生評量表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附件十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社會工作（福利）實習或實地工作證明書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附件十一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sym typeface="Wingdings" panose="05000000000000000000" pitchFamily="2" charset="2"/>
              </a:rPr>
              <a:t>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機構評估表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實習學生版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)【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附件十二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TW" sz="1200" b="0" i="0" u="none" strike="noStrike" cap="none" normalizeH="0" baseline="0" dirty="0">
              <a:ln>
                <a:noFill/>
              </a:ln>
              <a:solidFill>
                <a:srgbClr val="943634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just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p.s.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請記得給機構督導回郵信封，範例請參考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kumimoji="0" lang="zh-TW" altLang="en-US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附件十三</a:t>
            </a:r>
            <a:r>
              <a:rPr kumimoji="0" lang="en-US" altLang="zh-TW" sz="1200" b="0" i="0" u="none" strike="noStrike" cap="none" normalizeH="0" baseline="0" dirty="0">
                <a:ln>
                  <a:noFill/>
                </a:ln>
                <a:solidFill>
                  <a:srgbClr val="943634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</a:p>
        </p:txBody>
      </p:sp>
      <p:sp>
        <p:nvSpPr>
          <p:cNvPr id="15" name="Text Box 3"/>
          <p:cNvSpPr txBox="1">
            <a:spLocks noChangeArrowheads="1"/>
          </p:cNvSpPr>
          <p:nvPr/>
        </p:nvSpPr>
        <p:spPr bwMode="auto">
          <a:xfrm>
            <a:off x="500240" y="1846223"/>
            <a:ext cx="1945760" cy="378042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116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05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endParaRPr kumimoji="0" lang="en-US" altLang="zh-TW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2638758" y="1867097"/>
            <a:ext cx="1987828" cy="3577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6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會考前講座→</a:t>
            </a:r>
            <a:r>
              <a:rPr lang="zh-TW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會考</a:t>
            </a:r>
            <a:endParaRPr lang="zh-TW" altLang="zh-TW" sz="1600" b="1" dirty="0">
              <a:solidFill>
                <a:schemeClr val="tx1"/>
              </a:solidFill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107508" y="5830535"/>
            <a:ext cx="2345102" cy="65922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 defTabSz="914400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116</a:t>
            </a:r>
            <a:r>
              <a:rPr kumimoji="0" lang="zh-TW" altLang="en-US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kumimoji="0" lang="en-US" altLang="zh-TW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09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月或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117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年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01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月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(</a:t>
            </a:r>
            <a:r>
              <a:rPr lang="zh-TW" altLang="en-US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進四技、進二技</a:t>
            </a:r>
            <a:r>
              <a:rPr lang="en-US" altLang="zh-TW" sz="1600" dirty="0">
                <a:solidFill>
                  <a:schemeClr val="bg1"/>
                </a:solidFill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)</a:t>
            </a:r>
            <a:endParaRPr kumimoji="0" lang="en-US" altLang="zh-TW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2452610" y="5739347"/>
            <a:ext cx="3330341" cy="5160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TW" altLang="zh-TW" sz="1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社會福利機構實習</a:t>
            </a:r>
            <a:r>
              <a:rPr lang="zh-TW" altLang="zh-TW" sz="1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發表會</a:t>
            </a:r>
            <a:endParaRPr lang="zh-TW" altLang="zh-TW" sz="1600" dirty="0"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/>
            <a:r>
              <a:rPr lang="zh-TW" altLang="zh-TW" sz="1600" b="1" dirty="0">
                <a:highlight>
                  <a:srgbClr val="FFFF00"/>
                </a:highlight>
                <a:latin typeface="標楷體" panose="03000509000000000000" pitchFamily="65" charset="-120"/>
                <a:ea typeface="標楷體" panose="03000509000000000000" pitchFamily="65" charset="-120"/>
              </a:rPr>
              <a:t>繳交實習總報告及機構評估表</a:t>
            </a:r>
            <a:endParaRPr lang="zh-TW" altLang="zh-TW" sz="1600" dirty="0">
              <a:highlight>
                <a:srgbClr val="FFFF00"/>
              </a:highligh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剪去對角線角落矩形 10"/>
          <p:cNvSpPr/>
          <p:nvPr/>
        </p:nvSpPr>
        <p:spPr>
          <a:xfrm>
            <a:off x="1723892" y="4715278"/>
            <a:ext cx="2577946" cy="789713"/>
          </a:xfrm>
          <a:prstGeom prst="snip2Diag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評分標準</a:t>
            </a:r>
            <a:endParaRPr lang="en-US" altLang="zh-TW" sz="1600" dirty="0"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  <a:p>
            <a:pPr algn="ctr"/>
            <a:r>
              <a:rPr lang="en-US" altLang="zh-TW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(</a:t>
            </a:r>
            <a:r>
              <a:rPr lang="zh-TW" altLang="en-US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機構督導</a:t>
            </a:r>
            <a:r>
              <a:rPr lang="en-US" altLang="zh-TW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50%+</a:t>
            </a:r>
            <a:r>
              <a:rPr lang="zh-TW" altLang="en-US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學校督導</a:t>
            </a:r>
            <a:r>
              <a:rPr lang="en-US" altLang="zh-TW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50%)</a:t>
            </a:r>
            <a:r>
              <a:rPr lang="zh-TW" altLang="en-US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*</a:t>
            </a:r>
            <a:r>
              <a:rPr lang="en-US" altLang="zh-TW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0.9+</a:t>
            </a:r>
            <a:r>
              <a:rPr lang="zh-TW" altLang="en-US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會考</a:t>
            </a:r>
            <a:r>
              <a:rPr lang="en-US" altLang="zh-TW" sz="1600" dirty="0">
                <a:latin typeface="Calibri" panose="020F0502020204030204" pitchFamily="34" charset="0"/>
                <a:ea typeface="標楷體" panose="03000509000000000000" pitchFamily="65" charset="-120"/>
                <a:cs typeface="Calibri" panose="020F0502020204030204" pitchFamily="34" charset="0"/>
              </a:rPr>
              <a:t>10%</a:t>
            </a:r>
            <a:endParaRPr lang="zh-TW" altLang="en-US" sz="1600" dirty="0">
              <a:latin typeface="Calibri" panose="020F0502020204030204" pitchFamily="34" charset="0"/>
              <a:ea typeface="標楷體" panose="03000509000000000000" pitchFamily="65" charset="-120"/>
              <a:cs typeface="Calibri" panose="020F0502020204030204" pitchFamily="34" charset="0"/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1723892" y="4140806"/>
            <a:ext cx="2128028" cy="39478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lnSpc>
                <a:spcPct val="96000"/>
              </a:lnSpc>
              <a:spcBef>
                <a:spcPct val="0"/>
              </a:spcBef>
              <a:spcAft>
                <a:spcPts val="600"/>
              </a:spcAft>
            </a:pP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依各地區進行團督*</a:t>
            </a:r>
            <a:r>
              <a:rPr lang="en-US" altLang="zh-TW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3</a:t>
            </a:r>
            <a:r>
              <a:rPr lang="zh-TW" altLang="en-US" sz="1400" b="1" dirty="0">
                <a:solidFill>
                  <a:schemeClr val="tx1"/>
                </a:solidFill>
                <a:latin typeface="Times New Roman" panose="02020603050405020304" pitchFamily="18" charset="0"/>
                <a:ea typeface="標楷體" panose="03000509000000000000" pitchFamily="65" charset="-120"/>
              </a:rPr>
              <a:t>次</a:t>
            </a:r>
            <a:endParaRPr lang="zh-TW" altLang="zh-TW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00FDD09-E412-5D63-9990-10C4A1B6A6F9}"/>
              </a:ext>
            </a:extLst>
          </p:cNvPr>
          <p:cNvSpPr/>
          <p:nvPr/>
        </p:nvSpPr>
        <p:spPr>
          <a:xfrm>
            <a:off x="7158680" y="1489205"/>
            <a:ext cx="576064" cy="1911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388C2E28-2479-F7A9-C118-6AD94F609F1F}"/>
              </a:ext>
            </a:extLst>
          </p:cNvPr>
          <p:cNvSpPr txBox="1"/>
          <p:nvPr/>
        </p:nvSpPr>
        <p:spPr>
          <a:xfrm>
            <a:off x="7801514" y="1412776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+mj-ea"/>
                <a:ea typeface="+mj-ea"/>
              </a:rPr>
              <a:t>學生端事務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BE7414FE-DE29-B4E0-3B00-C736DA64257D}"/>
              </a:ext>
            </a:extLst>
          </p:cNvPr>
          <p:cNvSpPr/>
          <p:nvPr/>
        </p:nvSpPr>
        <p:spPr>
          <a:xfrm>
            <a:off x="7158680" y="1830188"/>
            <a:ext cx="576064" cy="19422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4CCE9D6-5BF9-2A5D-E8AF-6E94CCBBF672}"/>
              </a:ext>
            </a:extLst>
          </p:cNvPr>
          <p:cNvSpPr txBox="1"/>
          <p:nvPr/>
        </p:nvSpPr>
        <p:spPr>
          <a:xfrm>
            <a:off x="7801514" y="1727994"/>
            <a:ext cx="12105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+mj-ea"/>
                <a:ea typeface="+mj-ea"/>
              </a:rPr>
              <a:t>行政端事務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25CFCC2-A5C5-8AFB-4AC7-C6DE6A7F578B}"/>
              </a:ext>
            </a:extLst>
          </p:cNvPr>
          <p:cNvSpPr/>
          <p:nvPr/>
        </p:nvSpPr>
        <p:spPr>
          <a:xfrm>
            <a:off x="7158680" y="2096577"/>
            <a:ext cx="576064" cy="1942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663D0247-DD78-46DB-A69B-05C7518D2FC4}"/>
              </a:ext>
            </a:extLst>
          </p:cNvPr>
          <p:cNvSpPr txBox="1"/>
          <p:nvPr/>
        </p:nvSpPr>
        <p:spPr>
          <a:xfrm>
            <a:off x="7802066" y="2018811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600" dirty="0">
                <a:latin typeface="+mj-ea"/>
                <a:ea typeface="+mj-ea"/>
              </a:rPr>
              <a:t>參考表件</a:t>
            </a:r>
          </a:p>
        </p:txBody>
      </p:sp>
    </p:spTree>
    <p:extLst>
      <p:ext uri="{BB962C8B-B14F-4D97-AF65-F5344CB8AC3E}">
        <p14:creationId xmlns:p14="http://schemas.microsoft.com/office/powerpoint/2010/main" val="1600714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F4C23C-E8E8-446E-AA1D-35FC32B0A45D}"/>
              </a:ext>
            </a:extLst>
          </p:cNvPr>
          <p:cNvSpPr txBox="1">
            <a:spLocks/>
          </p:cNvSpPr>
          <p:nvPr/>
        </p:nvSpPr>
        <p:spPr>
          <a:xfrm>
            <a:off x="319880" y="228599"/>
            <a:ext cx="8534400" cy="7588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實習申請單繳交方式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3A755F2-F412-4F55-9918-2A0F5742A497}"/>
              </a:ext>
            </a:extLst>
          </p:cNvPr>
          <p:cNvSpPr txBox="1">
            <a:spLocks/>
          </p:cNvSpPr>
          <p:nvPr/>
        </p:nvSpPr>
        <p:spPr>
          <a:xfrm>
            <a:off x="319881" y="987425"/>
            <a:ext cx="8428584" cy="5105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6858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初次申請請填寫</a:t>
            </a:r>
            <a:r>
              <a:rPr lang="zh-TW" altLang="en-US" sz="24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線上表單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</a:rPr>
              <a:t>列印</a:t>
            </a:r>
            <a:r>
              <a:rPr lang="zh-TW" altLang="en-US" sz="2400" u="sng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實習申請單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連同</a:t>
            </a:r>
            <a:r>
              <a:rPr lang="zh-TW" altLang="en-US" sz="2400" u="sng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成績單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由</a:t>
            </a:r>
            <a:r>
              <a:rPr lang="zh-TW" altLang="en-US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實習代表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統一收齊後繳交至系辦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收齊後系辦統一與各機構詢問及確認招收情形（請同學們務必遵守，切勿私下與機構聯繫）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→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如接獲</a:t>
            </a:r>
            <a:r>
              <a:rPr lang="zh-TW" altLang="en-US" sz="24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未招收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，後續申請改由紙本申請單為主。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60BA321-BD19-40DC-A49F-D9E765F97FE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9305" y="3666388"/>
            <a:ext cx="2974975" cy="2230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2892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0" y="228600"/>
            <a:ext cx="8534400" cy="758825"/>
          </a:xfrm>
        </p:spPr>
        <p:txBody>
          <a:bodyPr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選擇實習機構注意事項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107504" y="621945"/>
            <a:ext cx="8928992" cy="547260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可先至實習資源室翻閱歷年資料，根據自己興趣與地區選擇。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因應新型冠狀病毒快速發展，請務必完整接踵疫苗</a:t>
            </a:r>
            <a:r>
              <a:rPr lang="zh-TW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n"/>
            </a:pPr>
            <a:r>
              <a:rPr lang="zh-TW" altLang="en-US" sz="2000" dirty="0">
                <a:latin typeface="微軟正黑體" pitchFamily="34" charset="-120"/>
                <a:ea typeface="微軟正黑體" pitchFamily="34" charset="-120"/>
              </a:rPr>
              <a:t>以下機構實習申請注意事項</a:t>
            </a:r>
            <a:endParaRPr lang="en-US" altLang="zh-TW" sz="2000" dirty="0">
              <a:latin typeface="微軟正黑體" pitchFamily="34" charset="-120"/>
              <a:ea typeface="微軟正黑體" pitchFamily="34" charset="-12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n"/>
            </a:pPr>
            <a:r>
              <a:rPr lang="zh-TW" altLang="zh-TW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崧鶴樓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：機構先面談，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送學生資料及公文過去。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>
              <a:lnSpc>
                <a:spcPct val="150000"/>
              </a:lnSpc>
              <a:buFont typeface="Wingdings" pitchFamily="2" charset="2"/>
              <a:buChar char="n"/>
            </a:pPr>
            <a:r>
              <a:rPr lang="zh-TW" altLang="zh-TW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世展</a:t>
            </a:r>
            <a:r>
              <a:rPr lang="zh-TW" altLang="zh-TW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注意事項：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(1)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請學生詳閱</a:t>
            </a:r>
            <a:r>
              <a:rPr lang="en-US" altLang="zh-TW" sz="1200" u="sng" dirty="0" err="1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本會實習辦法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，未符合資格者請勿送件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如必修未修、成績不及格等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2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(2)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學生應有學校系所推薦，並以</a:t>
            </a:r>
            <a:r>
              <a:rPr lang="zh-TW" altLang="zh-TW" sz="1200" dirty="0"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公文統一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向本會專業培育部提出申請，勿一文一名單，亦請勿自行寄至中心。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本會由統一窗口處理實習業務，會掃描學生申請資料以利內外部溝通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如：即時以郵件轉知督導、轉介學生至他中心、或回答同學未錄取原因時使用，實習業務處理完畢將會主動刪除該生檔案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，故學生之申請書</a:t>
            </a:r>
            <a:r>
              <a:rPr lang="zh-TW" altLang="zh-TW" sz="1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勿需膠裝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，或有膠裝者可提供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PDF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檔至專業培育部。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(4)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請提醒學生在實習生基本資料上，應註記目前正在修習的科目，以利督導評估學生的專業知能。</a:t>
            </a:r>
            <a:endParaRPr lang="en-US" altLang="zh-TW" sz="12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2">
              <a:lnSpc>
                <a:spcPct val="150000"/>
              </a:lnSpc>
              <a:buFont typeface="Wingdings" pitchFamily="2" charset="2"/>
              <a:buChar char="n"/>
            </a:pP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(5)</a:t>
            </a:r>
            <a:r>
              <a:rPr lang="zh-TW" altLang="zh-TW" sz="1200" u="sng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不可擅自使用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本會</a:t>
            </a:r>
            <a:r>
              <a:rPr lang="en-US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LOGO</a:t>
            </a:r>
            <a:r>
              <a:rPr lang="zh-TW" altLang="zh-TW" sz="1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在申請資料上，如：申請書封面或文件內頁</a:t>
            </a:r>
            <a:r>
              <a:rPr lang="zh-TW" altLang="zh-TW" sz="1200" dirty="0"/>
              <a:t>。</a:t>
            </a:r>
            <a:endParaRPr lang="en-US" altLang="zh-TW" sz="1200" dirty="0"/>
          </a:p>
          <a:p>
            <a:pPr lvl="1">
              <a:lnSpc>
                <a:spcPct val="150000"/>
              </a:lnSpc>
              <a:buFont typeface="Wingdings" pitchFamily="2" charset="2"/>
              <a:buChar char="n"/>
            </a:pPr>
            <a:r>
              <a:rPr lang="zh-TW" altLang="en-US" sz="2000" b="1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中國醫附設醫院</a:t>
            </a:r>
            <a:r>
              <a:rPr lang="zh-TW" altLang="en-US" sz="2000" b="1" dirty="0">
                <a:solidFill>
                  <a:srgbClr val="0070C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：</a:t>
            </a:r>
            <a:r>
              <a:rPr lang="en-US" altLang="zh-TW" sz="2000" b="1" dirty="0">
                <a:solidFill>
                  <a:srgbClr val="FF0000"/>
                </a:solidFill>
                <a:latin typeface="PMingLiU" panose="02020500000000000000" pitchFamily="18" charset="-120"/>
                <a:ea typeface="PMingLiU" panose="02020500000000000000" pitchFamily="18" charset="-120"/>
              </a:rPr>
              <a:t>11/30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前送達機構申請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53043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 idx="4294967295"/>
          </p:nvPr>
        </p:nvSpPr>
        <p:spPr>
          <a:xfrm>
            <a:off x="319880" y="228599"/>
            <a:ext cx="8534400" cy="758825"/>
          </a:xfrm>
        </p:spPr>
        <p:txBody>
          <a:bodyPr/>
          <a:lstStyle/>
          <a:p>
            <a:pPr algn="ctr"/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歡迎使用系上實習資源室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quarter" idx="4294967295"/>
          </p:nvPr>
        </p:nvSpPr>
        <p:spPr>
          <a:xfrm>
            <a:off x="319881" y="987425"/>
            <a:ext cx="8428584" cy="51058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實習資源室有近五年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(110-115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的實習總報告，可供參考。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請同學確實遵守實習資源室使用辦法：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7370" lvl="1" indent="263525"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總報告不可外借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7370" lvl="1" indent="263525"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不得拍照及不得複印資料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547370" lvl="1" indent="263525">
              <a:lnSpc>
                <a:spcPct val="150000"/>
              </a:lnSpc>
            </a:pPr>
            <a:r>
              <a:rPr lang="en-US" altLang="zh-TW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請按照號碼歸位（很重要）</a:t>
            </a:r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60440309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TM10001114[[fn=圖庫]]</Template>
  <TotalTime>5143</TotalTime>
  <Words>1187</Words>
  <Application>Microsoft Office PowerPoint</Application>
  <PresentationFormat>如螢幕大小 (4:3)</PresentationFormat>
  <Paragraphs>99</Paragraphs>
  <Slides>8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7" baseType="lpstr">
      <vt:lpstr>微軟正黑體</vt:lpstr>
      <vt:lpstr>PMingLiU</vt:lpstr>
      <vt:lpstr>標楷體</vt:lpstr>
      <vt:lpstr>Arial</vt:lpstr>
      <vt:lpstr>Calibri</vt:lpstr>
      <vt:lpstr>Gill Sans MT</vt:lpstr>
      <vt:lpstr>Times New Roman</vt:lpstr>
      <vt:lpstr>Wingdings</vt:lpstr>
      <vt:lpstr>Gallery</vt:lpstr>
      <vt:lpstr>社會福利機構實習 【實習申請說明會】</vt:lpstr>
      <vt:lpstr>請加入社團</vt:lpstr>
      <vt:lpstr>重點提要</vt:lpstr>
      <vt:lpstr>PowerPoint 簡報</vt:lpstr>
      <vt:lpstr>PowerPoint 簡報</vt:lpstr>
      <vt:lpstr>PowerPoint 簡報</vt:lpstr>
      <vt:lpstr>選擇實習機構注意事項</vt:lpstr>
      <vt:lpstr>歡迎使用系上實習資源室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社會福利機構實習</dc:title>
  <dc:creator>admin</dc:creator>
  <cp:lastModifiedBy>user</cp:lastModifiedBy>
  <cp:revision>183</cp:revision>
  <dcterms:modified xsi:type="dcterms:W3CDTF">2026-09-10T03:00:28Z</dcterms:modified>
</cp:coreProperties>
</file>