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</p:sldMasterIdLst>
  <p:sldIdLst>
    <p:sldId id="256" r:id="rId3"/>
    <p:sldId id="301" r:id="rId4"/>
    <p:sldId id="298" r:id="rId5"/>
    <p:sldId id="257" r:id="rId6"/>
    <p:sldId id="258" r:id="rId7"/>
    <p:sldId id="267" r:id="rId8"/>
    <p:sldId id="261" r:id="rId9"/>
    <p:sldId id="263" r:id="rId10"/>
    <p:sldId id="262" r:id="rId11"/>
    <p:sldId id="272" r:id="rId12"/>
    <p:sldId id="297" r:id="rId13"/>
    <p:sldId id="300" r:id="rId14"/>
    <p:sldId id="265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48DC6D-28BD-49CD-91CB-96539F234F5D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9B1BB02-EDE4-45CD-B55B-B6EED0F327D2}">
      <dgm:prSet phldrT="[文字]"/>
      <dgm:spPr/>
      <dgm:t>
        <a:bodyPr/>
        <a:lstStyle/>
        <a:p>
          <a:r>
            <a:rPr lang="zh-TW" altLang="en-US" dirty="0"/>
            <a:t>暑期機構實習</a:t>
          </a:r>
        </a:p>
      </dgm:t>
    </dgm:pt>
    <dgm:pt modelId="{4528AC0F-5C89-4E31-A17D-B27ADCB29696}" type="parTrans" cxnId="{5DB76934-E625-4F7F-B19C-2FAFEDAD25A7}">
      <dgm:prSet/>
      <dgm:spPr/>
      <dgm:t>
        <a:bodyPr/>
        <a:lstStyle/>
        <a:p>
          <a:endParaRPr lang="zh-TW" altLang="en-US"/>
        </a:p>
      </dgm:t>
    </dgm:pt>
    <dgm:pt modelId="{F92D312B-CDEA-4766-BB31-8A906234107C}" type="sibTrans" cxnId="{5DB76934-E625-4F7F-B19C-2FAFEDAD25A7}">
      <dgm:prSet/>
      <dgm:spPr/>
      <dgm:t>
        <a:bodyPr/>
        <a:lstStyle/>
        <a:p>
          <a:endParaRPr lang="zh-TW" altLang="en-US"/>
        </a:p>
      </dgm:t>
    </dgm:pt>
    <dgm:pt modelId="{C7981B17-EEFE-4B7B-84EB-A7100E6EAD44}">
      <dgm:prSet phldrT="[文字]" custT="1"/>
      <dgm:spPr/>
      <dgm:t>
        <a:bodyPr/>
        <a:lstStyle/>
        <a:p>
          <a:r>
            <a:rPr lang="zh-TW" altLang="en-US" sz="2800" dirty="0"/>
            <a:t>返校學習知識再獲得</a:t>
          </a:r>
        </a:p>
      </dgm:t>
    </dgm:pt>
    <dgm:pt modelId="{E9FAB1F3-C845-49E4-82E4-66AD82C86C68}" type="parTrans" cxnId="{8AEE7645-FD93-4266-BB5A-EF5E73F364CF}">
      <dgm:prSet/>
      <dgm:spPr/>
      <dgm:t>
        <a:bodyPr/>
        <a:lstStyle/>
        <a:p>
          <a:endParaRPr lang="zh-TW" altLang="en-US"/>
        </a:p>
      </dgm:t>
    </dgm:pt>
    <dgm:pt modelId="{65673996-BC38-4FC1-AB18-2DD01DF271B7}" type="sibTrans" cxnId="{8AEE7645-FD93-4266-BB5A-EF5E73F364CF}">
      <dgm:prSet/>
      <dgm:spPr/>
      <dgm:t>
        <a:bodyPr/>
        <a:lstStyle/>
        <a:p>
          <a:endParaRPr lang="zh-TW" altLang="en-US"/>
        </a:p>
      </dgm:t>
    </dgm:pt>
    <dgm:pt modelId="{FEC4EF83-3593-43A0-964E-8E1D5A491174}">
      <dgm:prSet phldrT="[文字]"/>
      <dgm:spPr/>
      <dgm:t>
        <a:bodyPr/>
        <a:lstStyle/>
        <a:p>
          <a:r>
            <a:rPr lang="zh-TW" altLang="en-US" dirty="0"/>
            <a:t>更專業的方案實習</a:t>
          </a:r>
        </a:p>
      </dgm:t>
    </dgm:pt>
    <dgm:pt modelId="{57C41036-B2B6-4D63-88B3-8DDF15724A6A}" type="parTrans" cxnId="{2C651C3B-5C28-448D-B741-EB45B9DDD3EF}">
      <dgm:prSet/>
      <dgm:spPr/>
      <dgm:t>
        <a:bodyPr/>
        <a:lstStyle/>
        <a:p>
          <a:endParaRPr lang="zh-TW" altLang="en-US"/>
        </a:p>
      </dgm:t>
    </dgm:pt>
    <dgm:pt modelId="{3D847110-3ED2-4B4E-B19E-79D5FD95994E}" type="sibTrans" cxnId="{2C651C3B-5C28-448D-B741-EB45B9DDD3EF}">
      <dgm:prSet/>
      <dgm:spPr/>
      <dgm:t>
        <a:bodyPr/>
        <a:lstStyle/>
        <a:p>
          <a:endParaRPr lang="zh-TW" altLang="en-US"/>
        </a:p>
      </dgm:t>
    </dgm:pt>
    <dgm:pt modelId="{015C8B01-DA0E-4D5B-BF2B-C645A2AFBA4E}" type="pres">
      <dgm:prSet presAssocID="{DE48DC6D-28BD-49CD-91CB-96539F234F5D}" presName="rootnode" presStyleCnt="0">
        <dgm:presLayoutVars>
          <dgm:chMax/>
          <dgm:chPref/>
          <dgm:dir/>
          <dgm:animLvl val="lvl"/>
        </dgm:presLayoutVars>
      </dgm:prSet>
      <dgm:spPr/>
    </dgm:pt>
    <dgm:pt modelId="{A8E04B2C-520B-4B69-86E5-3480F9D6BC5C}" type="pres">
      <dgm:prSet presAssocID="{89B1BB02-EDE4-45CD-B55B-B6EED0F327D2}" presName="composite" presStyleCnt="0"/>
      <dgm:spPr/>
    </dgm:pt>
    <dgm:pt modelId="{97378FE2-5406-4806-B974-28779D784ED7}" type="pres">
      <dgm:prSet presAssocID="{89B1BB02-EDE4-45CD-B55B-B6EED0F327D2}" presName="LShape" presStyleLbl="alignNode1" presStyleIdx="0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8EE9E4BB-CF4E-47A8-B5F1-AF7C9D2C394F}" type="pres">
      <dgm:prSet presAssocID="{89B1BB02-EDE4-45CD-B55B-B6EED0F327D2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A92C3AF-8DE0-474C-971D-A2B76646B85F}" type="pres">
      <dgm:prSet presAssocID="{89B1BB02-EDE4-45CD-B55B-B6EED0F327D2}" presName="Triangle" presStyleLbl="alignNode1" presStyleIdx="1" presStyleCnt="5"/>
      <dgm:spPr/>
    </dgm:pt>
    <dgm:pt modelId="{16988000-1AC0-49B9-8862-DFCF8C43D8D4}" type="pres">
      <dgm:prSet presAssocID="{F92D312B-CDEA-4766-BB31-8A906234107C}" presName="sibTrans" presStyleCnt="0"/>
      <dgm:spPr/>
    </dgm:pt>
    <dgm:pt modelId="{D6E8BD28-8A0F-4A2C-B27E-2C297BE3A78F}" type="pres">
      <dgm:prSet presAssocID="{F92D312B-CDEA-4766-BB31-8A906234107C}" presName="space" presStyleCnt="0"/>
      <dgm:spPr/>
    </dgm:pt>
    <dgm:pt modelId="{FA4EB306-880A-40A9-845A-C3B565FC9102}" type="pres">
      <dgm:prSet presAssocID="{C7981B17-EEFE-4B7B-84EB-A7100E6EAD44}" presName="composite" presStyleCnt="0"/>
      <dgm:spPr/>
    </dgm:pt>
    <dgm:pt modelId="{8875F551-299D-4664-B050-0544EFB81527}" type="pres">
      <dgm:prSet presAssocID="{C7981B17-EEFE-4B7B-84EB-A7100E6EAD44}" presName="LShape" presStyleLbl="alignNode1" presStyleIdx="2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96F12584-057E-4327-8E33-DDA875FC0414}" type="pres">
      <dgm:prSet presAssocID="{C7981B17-EEFE-4B7B-84EB-A7100E6EAD44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6591430-B4AB-4D0C-A789-77108AFC0DC8}" type="pres">
      <dgm:prSet presAssocID="{C7981B17-EEFE-4B7B-84EB-A7100E6EAD44}" presName="Triangle" presStyleLbl="alignNode1" presStyleIdx="3" presStyleCnt="5"/>
      <dgm:spPr/>
    </dgm:pt>
    <dgm:pt modelId="{88F5B36F-4DF5-40EE-AF19-7FCCB422C21A}" type="pres">
      <dgm:prSet presAssocID="{65673996-BC38-4FC1-AB18-2DD01DF271B7}" presName="sibTrans" presStyleCnt="0"/>
      <dgm:spPr/>
    </dgm:pt>
    <dgm:pt modelId="{F7A6F349-FBA5-4BB3-AD4D-C62048C48234}" type="pres">
      <dgm:prSet presAssocID="{65673996-BC38-4FC1-AB18-2DD01DF271B7}" presName="space" presStyleCnt="0"/>
      <dgm:spPr/>
    </dgm:pt>
    <dgm:pt modelId="{04E33FD0-F21C-4A34-BC5D-EFB2D6435654}" type="pres">
      <dgm:prSet presAssocID="{FEC4EF83-3593-43A0-964E-8E1D5A491174}" presName="composite" presStyleCnt="0"/>
      <dgm:spPr/>
    </dgm:pt>
    <dgm:pt modelId="{76456495-C781-41CA-88B7-C2D090B60BF5}" type="pres">
      <dgm:prSet presAssocID="{FEC4EF83-3593-43A0-964E-8E1D5A491174}" presName="LShape" presStyleLbl="alignNode1" presStyleIdx="4" presStyleCnt="5"/>
      <dgm:spPr>
        <a:solidFill>
          <a:schemeClr val="accent2"/>
        </a:solidFill>
        <a:ln>
          <a:solidFill>
            <a:srgbClr val="FF7C80"/>
          </a:solidFill>
        </a:ln>
      </dgm:spPr>
    </dgm:pt>
    <dgm:pt modelId="{252D30C1-49DB-4838-83A6-F53DF9EC2252}" type="pres">
      <dgm:prSet presAssocID="{FEC4EF83-3593-43A0-964E-8E1D5A491174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B7CA520-DD36-40B5-A9B0-9220BB0B126C}" type="presOf" srcId="{FEC4EF83-3593-43A0-964E-8E1D5A491174}" destId="{252D30C1-49DB-4838-83A6-F53DF9EC2252}" srcOrd="0" destOrd="0" presId="urn:microsoft.com/office/officeart/2009/3/layout/StepUpProcess"/>
    <dgm:cxn modelId="{5DB76934-E625-4F7F-B19C-2FAFEDAD25A7}" srcId="{DE48DC6D-28BD-49CD-91CB-96539F234F5D}" destId="{89B1BB02-EDE4-45CD-B55B-B6EED0F327D2}" srcOrd="0" destOrd="0" parTransId="{4528AC0F-5C89-4E31-A17D-B27ADCB29696}" sibTransId="{F92D312B-CDEA-4766-BB31-8A906234107C}"/>
    <dgm:cxn modelId="{2C651C3B-5C28-448D-B741-EB45B9DDD3EF}" srcId="{DE48DC6D-28BD-49CD-91CB-96539F234F5D}" destId="{FEC4EF83-3593-43A0-964E-8E1D5A491174}" srcOrd="2" destOrd="0" parTransId="{57C41036-B2B6-4D63-88B3-8DDF15724A6A}" sibTransId="{3D847110-3ED2-4B4E-B19E-79D5FD95994E}"/>
    <dgm:cxn modelId="{8AEE7645-FD93-4266-BB5A-EF5E73F364CF}" srcId="{DE48DC6D-28BD-49CD-91CB-96539F234F5D}" destId="{C7981B17-EEFE-4B7B-84EB-A7100E6EAD44}" srcOrd="1" destOrd="0" parTransId="{E9FAB1F3-C845-49E4-82E4-66AD82C86C68}" sibTransId="{65673996-BC38-4FC1-AB18-2DD01DF271B7}"/>
    <dgm:cxn modelId="{3776C68A-135C-4E7D-AC5C-4771C983F371}" type="presOf" srcId="{DE48DC6D-28BD-49CD-91CB-96539F234F5D}" destId="{015C8B01-DA0E-4D5B-BF2B-C645A2AFBA4E}" srcOrd="0" destOrd="0" presId="urn:microsoft.com/office/officeart/2009/3/layout/StepUpProcess"/>
    <dgm:cxn modelId="{586218CC-ACF6-4E55-8C53-6271FB57A77F}" type="presOf" srcId="{C7981B17-EEFE-4B7B-84EB-A7100E6EAD44}" destId="{96F12584-057E-4327-8E33-DDA875FC0414}" srcOrd="0" destOrd="0" presId="urn:microsoft.com/office/officeart/2009/3/layout/StepUpProcess"/>
    <dgm:cxn modelId="{6FACE8E2-9FFA-41EF-A98A-8DB03C36260B}" type="presOf" srcId="{89B1BB02-EDE4-45CD-B55B-B6EED0F327D2}" destId="{8EE9E4BB-CF4E-47A8-B5F1-AF7C9D2C394F}" srcOrd="0" destOrd="0" presId="urn:microsoft.com/office/officeart/2009/3/layout/StepUpProcess"/>
    <dgm:cxn modelId="{F70D8919-44D6-4A2A-9C85-00B2BDDDD5D6}" type="presParOf" srcId="{015C8B01-DA0E-4D5B-BF2B-C645A2AFBA4E}" destId="{A8E04B2C-520B-4B69-86E5-3480F9D6BC5C}" srcOrd="0" destOrd="0" presId="urn:microsoft.com/office/officeart/2009/3/layout/StepUpProcess"/>
    <dgm:cxn modelId="{9F41A41F-F190-49D5-A238-B6281E09B4CB}" type="presParOf" srcId="{A8E04B2C-520B-4B69-86E5-3480F9D6BC5C}" destId="{97378FE2-5406-4806-B974-28779D784ED7}" srcOrd="0" destOrd="0" presId="urn:microsoft.com/office/officeart/2009/3/layout/StepUpProcess"/>
    <dgm:cxn modelId="{115C10B0-9D45-4A56-A0CF-FD99AAB41C7F}" type="presParOf" srcId="{A8E04B2C-520B-4B69-86E5-3480F9D6BC5C}" destId="{8EE9E4BB-CF4E-47A8-B5F1-AF7C9D2C394F}" srcOrd="1" destOrd="0" presId="urn:microsoft.com/office/officeart/2009/3/layout/StepUpProcess"/>
    <dgm:cxn modelId="{6BF50B26-5578-4881-BD08-9648413C4360}" type="presParOf" srcId="{A8E04B2C-520B-4B69-86E5-3480F9D6BC5C}" destId="{EA92C3AF-8DE0-474C-971D-A2B76646B85F}" srcOrd="2" destOrd="0" presId="urn:microsoft.com/office/officeart/2009/3/layout/StepUpProcess"/>
    <dgm:cxn modelId="{B9F0AE88-677E-4F34-9200-71FD91E0579D}" type="presParOf" srcId="{015C8B01-DA0E-4D5B-BF2B-C645A2AFBA4E}" destId="{16988000-1AC0-49B9-8862-DFCF8C43D8D4}" srcOrd="1" destOrd="0" presId="urn:microsoft.com/office/officeart/2009/3/layout/StepUpProcess"/>
    <dgm:cxn modelId="{7C45D1C4-B75A-42BB-8496-7B777D4D04F7}" type="presParOf" srcId="{16988000-1AC0-49B9-8862-DFCF8C43D8D4}" destId="{D6E8BD28-8A0F-4A2C-B27E-2C297BE3A78F}" srcOrd="0" destOrd="0" presId="urn:microsoft.com/office/officeart/2009/3/layout/StepUpProcess"/>
    <dgm:cxn modelId="{21FBE153-C599-45C2-B572-D296C0651E72}" type="presParOf" srcId="{015C8B01-DA0E-4D5B-BF2B-C645A2AFBA4E}" destId="{FA4EB306-880A-40A9-845A-C3B565FC9102}" srcOrd="2" destOrd="0" presId="urn:microsoft.com/office/officeart/2009/3/layout/StepUpProcess"/>
    <dgm:cxn modelId="{8AD96420-F06C-414D-90C0-0BB355CD419B}" type="presParOf" srcId="{FA4EB306-880A-40A9-845A-C3B565FC9102}" destId="{8875F551-299D-4664-B050-0544EFB81527}" srcOrd="0" destOrd="0" presId="urn:microsoft.com/office/officeart/2009/3/layout/StepUpProcess"/>
    <dgm:cxn modelId="{205A33C5-F7F3-459F-BF44-4C089E153E35}" type="presParOf" srcId="{FA4EB306-880A-40A9-845A-C3B565FC9102}" destId="{96F12584-057E-4327-8E33-DDA875FC0414}" srcOrd="1" destOrd="0" presId="urn:microsoft.com/office/officeart/2009/3/layout/StepUpProcess"/>
    <dgm:cxn modelId="{A6D7B5C3-5D91-4F12-B077-4A13988717D8}" type="presParOf" srcId="{FA4EB306-880A-40A9-845A-C3B565FC9102}" destId="{76591430-B4AB-4D0C-A789-77108AFC0DC8}" srcOrd="2" destOrd="0" presId="urn:microsoft.com/office/officeart/2009/3/layout/StepUpProcess"/>
    <dgm:cxn modelId="{064C3312-4CDE-44E2-8BAC-1F11B1DBC3EF}" type="presParOf" srcId="{015C8B01-DA0E-4D5B-BF2B-C645A2AFBA4E}" destId="{88F5B36F-4DF5-40EE-AF19-7FCCB422C21A}" srcOrd="3" destOrd="0" presId="urn:microsoft.com/office/officeart/2009/3/layout/StepUpProcess"/>
    <dgm:cxn modelId="{370E21C1-04B0-4939-800B-3E1BE4AB67C5}" type="presParOf" srcId="{88F5B36F-4DF5-40EE-AF19-7FCCB422C21A}" destId="{F7A6F349-FBA5-4BB3-AD4D-C62048C48234}" srcOrd="0" destOrd="0" presId="urn:microsoft.com/office/officeart/2009/3/layout/StepUpProcess"/>
    <dgm:cxn modelId="{F5B06F0A-50B7-4124-B8AC-07D80F9F2E55}" type="presParOf" srcId="{015C8B01-DA0E-4D5B-BF2B-C645A2AFBA4E}" destId="{04E33FD0-F21C-4A34-BC5D-EFB2D6435654}" srcOrd="4" destOrd="0" presId="urn:microsoft.com/office/officeart/2009/3/layout/StepUpProcess"/>
    <dgm:cxn modelId="{B5E7566D-746E-4518-B5B7-CAD534CE9A49}" type="presParOf" srcId="{04E33FD0-F21C-4A34-BC5D-EFB2D6435654}" destId="{76456495-C781-41CA-88B7-C2D090B60BF5}" srcOrd="0" destOrd="0" presId="urn:microsoft.com/office/officeart/2009/3/layout/StepUpProcess"/>
    <dgm:cxn modelId="{D84638B6-67D5-4F80-88F4-0B65D44DF484}" type="presParOf" srcId="{04E33FD0-F21C-4A34-BC5D-EFB2D6435654}" destId="{252D30C1-49DB-4838-83A6-F53DF9EC225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378FE2-5406-4806-B974-28779D784ED7}">
      <dsp:nvSpPr>
        <dsp:cNvPr id="0" name=""/>
        <dsp:cNvSpPr/>
      </dsp:nvSpPr>
      <dsp:spPr>
        <a:xfrm rot="5400000">
          <a:off x="398332" y="749687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9E4BB-CF4E-47A8-B5F1-AF7C9D2C394F}">
      <dsp:nvSpPr>
        <dsp:cNvPr id="0" name=""/>
        <dsp:cNvSpPr/>
      </dsp:nvSpPr>
      <dsp:spPr>
        <a:xfrm>
          <a:off x="199948" y="1340557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dirty="0"/>
            <a:t>暑期機構實習</a:t>
          </a:r>
        </a:p>
      </dsp:txBody>
      <dsp:txXfrm>
        <a:off x="199948" y="1340557"/>
        <a:ext cx="1785367" cy="1564979"/>
      </dsp:txXfrm>
    </dsp:sp>
    <dsp:sp modelId="{EA92C3AF-8DE0-474C-971D-A2B76646B85F}">
      <dsp:nvSpPr>
        <dsp:cNvPr id="0" name=""/>
        <dsp:cNvSpPr/>
      </dsp:nvSpPr>
      <dsp:spPr>
        <a:xfrm>
          <a:off x="1648453" y="604096"/>
          <a:ext cx="336861" cy="33686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5F551-299D-4664-B050-0544EFB81527}">
      <dsp:nvSpPr>
        <dsp:cNvPr id="0" name=""/>
        <dsp:cNvSpPr/>
      </dsp:nvSpPr>
      <dsp:spPr>
        <a:xfrm rot="5400000">
          <a:off x="2583970" y="208849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12584-057E-4327-8E33-DDA875FC0414}">
      <dsp:nvSpPr>
        <dsp:cNvPr id="0" name=""/>
        <dsp:cNvSpPr/>
      </dsp:nvSpPr>
      <dsp:spPr>
        <a:xfrm>
          <a:off x="2385586" y="799718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/>
            <a:t>返校學習知識再獲得</a:t>
          </a:r>
        </a:p>
      </dsp:txBody>
      <dsp:txXfrm>
        <a:off x="2385586" y="799718"/>
        <a:ext cx="1785367" cy="1564979"/>
      </dsp:txXfrm>
    </dsp:sp>
    <dsp:sp modelId="{76591430-B4AB-4D0C-A789-77108AFC0DC8}">
      <dsp:nvSpPr>
        <dsp:cNvPr id="0" name=""/>
        <dsp:cNvSpPr/>
      </dsp:nvSpPr>
      <dsp:spPr>
        <a:xfrm>
          <a:off x="3834092" y="63258"/>
          <a:ext cx="336861" cy="33686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456495-C781-41CA-88B7-C2D090B60BF5}">
      <dsp:nvSpPr>
        <dsp:cNvPr id="0" name=""/>
        <dsp:cNvSpPr/>
      </dsp:nvSpPr>
      <dsp:spPr>
        <a:xfrm rot="5400000">
          <a:off x="4769609" y="-331989"/>
          <a:ext cx="1188463" cy="1977576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 w="19050" cap="flat" cmpd="sng" algn="ctr">
          <a:solidFill>
            <a:srgbClr val="FF7C8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D30C1-49DB-4838-83A6-F53DF9EC2252}">
      <dsp:nvSpPr>
        <dsp:cNvPr id="0" name=""/>
        <dsp:cNvSpPr/>
      </dsp:nvSpPr>
      <dsp:spPr>
        <a:xfrm>
          <a:off x="4571224" y="258880"/>
          <a:ext cx="1785367" cy="156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dirty="0"/>
            <a:t>更專業的方案實習</a:t>
          </a:r>
        </a:p>
      </dsp:txBody>
      <dsp:txXfrm>
        <a:off x="4571224" y="258880"/>
        <a:ext cx="1785367" cy="1564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05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14916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071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810587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70070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285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78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65298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D2D2D2"/>
                </a:solidFill>
              </a:rPr>
              <a:pPr/>
              <a:t>2026/9/10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D2D2D2"/>
                </a:solidFill>
              </a:rPr>
              <a:pPr/>
              <a:t>‹#›</a:t>
            </a:fld>
            <a:endParaRPr lang="zh-TW" altLang="en-US">
              <a:solidFill>
                <a:srgbClr val="D2D2D2"/>
              </a:solidFill>
            </a:endParaRP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827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35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4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BEAD13-0566-4C6C-97E7-55F17F24B09F}" type="datetimeFigureOut">
              <a:rPr lang="zh-TW" altLang="en-US" smtClean="0">
                <a:solidFill>
                  <a:srgbClr val="666666"/>
                </a:solidFill>
              </a:rPr>
              <a:pPr/>
              <a:t>2026/9/10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3DA0BB7-265A-403C-9275-D587AB510EDC}" type="slidenum">
              <a:rPr lang="zh-TW" altLang="en-US" smtClean="0">
                <a:solidFill>
                  <a:srgbClr val="666666"/>
                </a:solidFill>
              </a:rPr>
              <a:pPr/>
              <a:t>‹#›</a:t>
            </a:fld>
            <a:endParaRPr lang="zh-TW" altLang="en-US">
              <a:solidFill>
                <a:srgbClr val="666666"/>
              </a:solidFill>
            </a:endParaRPr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52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sv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(105&#36969;&#29992;)&#31038;&#26371;&#24037;&#20316;&#26041;&#26696;&#23526;&#32722;&#25163;&#20874;(&#36914;&#20462;&#37096;&#36969;&#29992;).doc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75184" y="1129680"/>
            <a:ext cx="8226896" cy="1219200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國立屏東科技大學社會工作系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46789" y="5229200"/>
            <a:ext cx="7273280" cy="457200"/>
          </a:xfrm>
        </p:spPr>
        <p:txBody>
          <a:bodyPr>
            <a:noAutofit/>
          </a:bodyPr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114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09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22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星期二</a:t>
            </a:r>
            <a:r>
              <a:rPr lang="en-US" altLang="zh-TW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) 18:30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917267" y="1844824"/>
            <a:ext cx="7273280" cy="100811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年社會工作方案實習</a:t>
            </a:r>
          </a:p>
        </p:txBody>
      </p:sp>
      <p:sp>
        <p:nvSpPr>
          <p:cNvPr id="5" name="副標題 2"/>
          <p:cNvSpPr txBox="1">
            <a:spLocks/>
          </p:cNvSpPr>
          <p:nvPr/>
        </p:nvSpPr>
        <p:spPr>
          <a:xfrm>
            <a:off x="1051992" y="4046790"/>
            <a:ext cx="7273280" cy="457200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600" b="1" kern="1200" cap="all" spc="25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None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2800" b="0" cap="small" spc="2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總督導：徐惠蘋老師</a:t>
            </a:r>
          </a:p>
        </p:txBody>
      </p:sp>
    </p:spTree>
    <p:extLst>
      <p:ext uri="{BB962C8B-B14F-4D97-AF65-F5344CB8AC3E}">
        <p14:creationId xmlns:p14="http://schemas.microsoft.com/office/powerpoint/2010/main" val="99642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36B527-4DB2-9B9F-5C15-CF745D049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</a:rPr>
              <a:t>社工</a:t>
            </a:r>
            <a:r>
              <a:rPr lang="zh-TW" altLang="en-US" dirty="0"/>
              <a:t>養成記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ADFE61-06CB-FA8D-DC41-18E6BE80735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8816" y="1219200"/>
            <a:ext cx="8229600" cy="4937760"/>
          </a:xfrm>
        </p:spPr>
        <p:txBody>
          <a:bodyPr/>
          <a:lstStyle/>
          <a:p>
            <a:r>
              <a:rPr lang="zh-TW" altLang="en-US" dirty="0"/>
              <a:t>經驗值累積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/>
              <a:t>暑期機構實習後的</a:t>
            </a:r>
            <a:r>
              <a:rPr lang="zh-TW" altLang="en-US" dirty="0">
                <a:solidFill>
                  <a:srgbClr val="7030A0"/>
                </a:solidFill>
              </a:rPr>
              <a:t>辛酸血淚</a:t>
            </a:r>
            <a:endParaRPr lang="en-US" altLang="zh-TW" dirty="0">
              <a:solidFill>
                <a:srgbClr val="7030A0"/>
              </a:solidFill>
            </a:endParaRPr>
          </a:p>
          <a:p>
            <a:r>
              <a:rPr lang="zh-TW" altLang="en-US" dirty="0"/>
              <a:t>知識再獲得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zh-TW" altLang="en-US" dirty="0"/>
              <a:t>帶著機構實習經驗再次回到學校學習</a:t>
            </a:r>
            <a:endParaRPr lang="en-US" altLang="zh-TW" dirty="0"/>
          </a:p>
          <a:p>
            <a:r>
              <a:rPr lang="zh-TW" altLang="en-US" dirty="0"/>
              <a:t>展開下一次實習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：更專業的方案實習</a:t>
            </a:r>
            <a:endParaRPr lang="en-US" altLang="zh-TW" dirty="0"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準備得差不多了</a:t>
            </a:r>
            <a:r>
              <a:rPr lang="zh-TW" altLang="en-US" dirty="0">
                <a:latin typeface="Poiret One" panose="020F0502020204030204" pitchFamily="2" charset="0"/>
                <a:ea typeface="PMingLiU" panose="02020500000000000000" pitchFamily="18" charset="-120"/>
              </a:rPr>
              <a:t>：</a:t>
            </a:r>
            <a:r>
              <a:rPr lang="zh-TW" altLang="en-US" dirty="0">
                <a:latin typeface="PMingLiU" panose="02020500000000000000" pitchFamily="18" charset="-120"/>
                <a:ea typeface="PMingLiU" panose="02020500000000000000" pitchFamily="18" charset="-120"/>
              </a:rPr>
              <a:t>成為一位社工</a:t>
            </a:r>
            <a:endParaRPr lang="zh-TW" altLang="en-US" dirty="0"/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6DF0F744-B60A-8675-FDE9-22F74B3B08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36256"/>
              </p:ext>
            </p:extLst>
          </p:nvPr>
        </p:nvGraphicFramePr>
        <p:xfrm>
          <a:off x="1403648" y="3573016"/>
          <a:ext cx="6360368" cy="296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圖形 5" descr="嬰兒爬行 以實心填滿">
            <a:extLst>
              <a:ext uri="{FF2B5EF4-FFF2-40B4-BE49-F238E27FC236}">
                <a16:creationId xmlns:a16="http://schemas.microsoft.com/office/drawing/2014/main" id="{E3B82C14-4C6D-5FBF-21A3-C0AC0B7243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528" y="5292864"/>
            <a:ext cx="864096" cy="864096"/>
          </a:xfrm>
          <a:prstGeom prst="rect">
            <a:avLst/>
          </a:prstGeom>
        </p:spPr>
      </p:pic>
      <p:pic>
        <p:nvPicPr>
          <p:cNvPr id="8" name="圖形 7" descr="健美運動員 以實心填滿">
            <a:extLst>
              <a:ext uri="{FF2B5EF4-FFF2-40B4-BE49-F238E27FC236}">
                <a16:creationId xmlns:a16="http://schemas.microsoft.com/office/drawing/2014/main" id="{92A6D265-0288-11E0-62F1-CC7155DEE4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4016" y="2971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33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708D05-3C01-4B3B-818A-67040B982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285750"/>
            <a:ext cx="7467600" cy="8461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b="1" dirty="0"/>
              <a:t>實習生的身分與角色定位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C727A9A-4627-4872-A799-BC9E06373E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85875"/>
            <a:ext cx="8115300" cy="518795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b="1" dirty="0">
                <a:solidFill>
                  <a:srgbClr val="FF6600"/>
                </a:solidFill>
              </a:rPr>
              <a:t>你是誰？</a:t>
            </a:r>
            <a:endParaRPr lang="en-US" altLang="zh-TW" b="1" dirty="0">
              <a:solidFill>
                <a:srgbClr val="FF660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自己 </a:t>
            </a:r>
            <a:r>
              <a:rPr lang="en-US" altLang="zh-TW" dirty="0"/>
              <a:t>(</a:t>
            </a:r>
            <a:r>
              <a:rPr lang="zh-TW" altLang="en-US" dirty="0"/>
              <a:t>想怎樣就怎樣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子女 </a:t>
            </a:r>
            <a:r>
              <a:rPr lang="en-US" altLang="zh-TW" dirty="0"/>
              <a:t>(</a:t>
            </a:r>
            <a:r>
              <a:rPr lang="zh-TW" altLang="en-US" dirty="0"/>
              <a:t>父母的寶貝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學生 </a:t>
            </a:r>
            <a:r>
              <a:rPr lang="en-US" altLang="zh-TW" dirty="0"/>
              <a:t>(</a:t>
            </a:r>
            <a:r>
              <a:rPr lang="zh-TW" altLang="en-US" dirty="0"/>
              <a:t>學生身分，可以學習、不懂、有機會做錯</a:t>
            </a:r>
            <a:r>
              <a:rPr lang="en-US" altLang="zh-TW" dirty="0"/>
              <a:t>…)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學校的學生 </a:t>
            </a:r>
            <a:r>
              <a:rPr lang="en-US" altLang="zh-TW" dirty="0"/>
              <a:t>(</a:t>
            </a:r>
            <a:r>
              <a:rPr lang="zh-TW" altLang="en-US" dirty="0"/>
              <a:t>代表屏科大、代表屏科社工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單位的實習生 </a:t>
            </a:r>
            <a:r>
              <a:rPr lang="en-US" altLang="zh-TW" dirty="0"/>
              <a:t>(</a:t>
            </a:r>
            <a:r>
              <a:rPr lang="zh-TW" altLang="en-US" dirty="0"/>
              <a:t>代表實習單位的人</a:t>
            </a:r>
            <a:r>
              <a:rPr lang="en-US" altLang="zh-TW" dirty="0"/>
              <a:t>)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altLang="zh-TW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b="1" dirty="0">
                <a:solidFill>
                  <a:srgbClr val="FF6600"/>
                </a:solidFill>
              </a:rPr>
              <a:t>你要做甚麼？</a:t>
            </a:r>
            <a:endParaRPr lang="en-US" altLang="zh-TW" b="1" dirty="0">
              <a:solidFill>
                <a:srgbClr val="FF6600"/>
              </a:solidFill>
            </a:endParaRP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b="1" u="sng" dirty="0">
                <a:solidFill>
                  <a:srgbClr val="0070C0"/>
                </a:solidFill>
              </a:rPr>
              <a:t>工作態度</a:t>
            </a:r>
            <a:r>
              <a:rPr lang="zh-TW" altLang="en-US" dirty="0"/>
              <a:t>跟工作者一樣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工作內容深度跟工作者可能不一樣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/>
              <a:t>工作責任程度跟工作者可能不一樣</a:t>
            </a:r>
            <a:endParaRPr lang="en-US" altLang="zh-TW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altLang="zh-TW" dirty="0"/>
          </a:p>
          <a:p>
            <a:pPr marL="274320" lvl="1" indent="-274320" eaLnBrk="1" fontAlgn="auto" hangingPunct="1">
              <a:spcBef>
                <a:spcPts val="600"/>
              </a:spcBef>
              <a:spcAft>
                <a:spcPts val="0"/>
              </a:spcAft>
              <a:buSzPct val="70000"/>
              <a:buFont typeface="Wingdings"/>
              <a:buChar char=""/>
              <a:defRPr/>
            </a:pPr>
            <a:r>
              <a:rPr lang="zh-TW" altLang="en-US" sz="2400" b="1" dirty="0">
                <a:solidFill>
                  <a:srgbClr val="FF6600"/>
                </a:solidFill>
              </a:rPr>
              <a:t>請把自己當成已在就業，用認真負責任的態度處事</a:t>
            </a:r>
            <a:endParaRPr lang="en-US" altLang="zh-TW" sz="2400" b="1" dirty="0">
              <a:solidFill>
                <a:srgbClr val="FF6600"/>
              </a:solidFill>
            </a:endParaRPr>
          </a:p>
          <a:p>
            <a:pPr marL="0" lvl="1" indent="0" eaLnBrk="1" fontAlgn="auto" hangingPunct="1">
              <a:spcBef>
                <a:spcPts val="600"/>
              </a:spcBef>
              <a:spcAft>
                <a:spcPts val="0"/>
              </a:spcAft>
              <a:buSzPct val="70000"/>
              <a:buNone/>
              <a:defRPr/>
            </a:pPr>
            <a:endParaRPr lang="zh-TW" altLang="en-US" sz="2400" b="1" dirty="0">
              <a:solidFill>
                <a:srgbClr val="FF6600"/>
              </a:solidFill>
            </a:endParaRPr>
          </a:p>
        </p:txBody>
      </p:sp>
      <p:sp>
        <p:nvSpPr>
          <p:cNvPr id="14340" name="投影片編號版面配置區 3">
            <a:extLst>
              <a:ext uri="{FF2B5EF4-FFF2-40B4-BE49-F238E27FC236}">
                <a16:creationId xmlns:a16="http://schemas.microsoft.com/office/drawing/2014/main" id="{4F83DD20-47D7-7716-7651-ABA7838C42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rgbClr val="268EA8"/>
              </a:buClr>
              <a:buSzPct val="6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lr>
                <a:srgbClr val="ADCE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B3C03C-4C0F-4A2C-AF3A-E62781FA0732}" type="slidenum">
              <a:rPr lang="zh-TW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zh-TW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前    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301752" y="1628800"/>
            <a:ext cx="8503920" cy="447024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社會工作方案實習之時數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至少需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160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上學期每週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天，下學期每週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天，機構活動執行至少</a:t>
            </a:r>
            <a:r>
              <a:rPr lang="en-US" altLang="zh-TW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en-US" sz="24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，實習內容包括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方案計劃書撰寫、方案籌備與執行、方案評估與發表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大四上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~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大四下實習，大四下選課，必修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學分。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請大家記得善用實習手冊！</a:t>
            </a:r>
          </a:p>
        </p:txBody>
      </p:sp>
    </p:spTree>
    <p:extLst>
      <p:ext uri="{BB962C8B-B14F-4D97-AF65-F5344CB8AC3E}">
        <p14:creationId xmlns:p14="http://schemas.microsoft.com/office/powerpoint/2010/main" val="3023724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課程目標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744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增進學生對方案設計執行與評估之能力。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增進學生對機構方案的運作與管理之認識。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學生透過實際從事有關方案設計與執行之機會，參與機構行政管理相關事宜，培養學生專業倫理及訓練其專業工作技巧，以作為未來從事專業社會工作之基礎。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814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chemeClr val="accent1"/>
                </a:solidFill>
                <a:latin typeface="微軟正黑體" pitchFamily="34" charset="-120"/>
                <a:ea typeface="微軟正黑體" pitchFamily="34" charset="-120"/>
              </a:rPr>
              <a:t>進修部方案實習</a:t>
            </a:r>
            <a:endParaRPr lang="en-US" altLang="zh-TW" dirty="0">
              <a:solidFill>
                <a:schemeClr val="accent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學生</a:t>
            </a:r>
            <a:r>
              <a:rPr lang="zh-TW" altLang="zh-TW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實習內容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包括方案計劃書撰寫、方案籌備與執行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，以及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方案評估與發表。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solidFill>
                  <a:srgbClr val="00B050"/>
                </a:solidFill>
                <a:latin typeface="微軟正黑體" pitchFamily="34" charset="-120"/>
                <a:ea typeface="微軟正黑體" pitchFamily="34" charset="-120"/>
              </a:rPr>
              <a:t>在機構的時間、時數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：上學期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(11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-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01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共實習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8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週，每週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天，下學期從開學第一週開始到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月底止，每週至機構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1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天。</a:t>
            </a:r>
            <a:r>
              <a:rPr lang="zh-TW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機構活動執行至少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60</a:t>
            </a:r>
            <a:r>
              <a:rPr lang="zh-TW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小時包含籌備、計劃研擬、討論及團督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等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方案實習課程總實習時間</a:t>
            </a:r>
            <a:r>
              <a:rPr lang="zh-TW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需滿</a:t>
            </a:r>
            <a:r>
              <a:rPr lang="en-US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160</a:t>
            </a:r>
            <a:r>
              <a:rPr lang="zh-TW" altLang="zh-TW" sz="24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小時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3901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00075"/>
          </a:xfrm>
        </p:spPr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實習流程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395536" y="980728"/>
            <a:ext cx="1635248" cy="86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實習前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395536" y="2060848"/>
            <a:ext cx="1640012" cy="863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開始實習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algn="ctr">
              <a:defRPr/>
            </a:pP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(11-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隔年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05346" y="4941168"/>
            <a:ext cx="1660648" cy="854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實習完成</a:t>
            </a:r>
          </a:p>
        </p:txBody>
      </p:sp>
      <p:cxnSp>
        <p:nvCxnSpPr>
          <p:cNvPr id="7" name="直線單箭頭接點 6"/>
          <p:cNvCxnSpPr>
            <a:stCxn id="4" idx="2"/>
            <a:endCxn id="5" idx="0"/>
          </p:cNvCxnSpPr>
          <p:nvPr/>
        </p:nvCxnSpPr>
        <p:spPr>
          <a:xfrm>
            <a:off x="1213160" y="1844328"/>
            <a:ext cx="2382" cy="2165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單箭頭接點 7"/>
          <p:cNvCxnSpPr>
            <a:stCxn id="5" idx="2"/>
            <a:endCxn id="6" idx="0"/>
          </p:cNvCxnSpPr>
          <p:nvPr/>
        </p:nvCxnSpPr>
        <p:spPr>
          <a:xfrm>
            <a:off x="1215542" y="2924448"/>
            <a:ext cx="20128" cy="201672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5"/>
          <p:cNvSpPr txBox="1">
            <a:spLocks noChangeArrowheads="1"/>
          </p:cNvSpPr>
          <p:nvPr/>
        </p:nvSpPr>
        <p:spPr bwMode="auto">
          <a:xfrm>
            <a:off x="2245059" y="2057152"/>
            <a:ext cx="6717046" cy="2334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just" eaLnBrk="1" hangingPunct="1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準時繳交相關作業給機構督導及學校督導。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just" eaLnBrk="1" hangingPunct="1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方案計畫發表：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116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01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08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週五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，日進聯合發表。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just" eaLnBrk="1" hangingPunct="1"/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實習結束時，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自行列印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2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張表單，連同回郵信封給機構督導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，請機構督導填寫完畢後，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直接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郵寄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回系辦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不是用傳真</a:t>
            </a:r>
            <a:r>
              <a:rPr lang="en-US" altLang="zh-TW" b="1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</a:p>
          <a:p>
            <a:pPr marL="446088" indent="-269875" algn="just" eaLnBrk="1" hangingPunct="1"/>
            <a:r>
              <a:rPr lang="en-US" altLang="zh-TW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(1)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「社會工作（福利）實習或實地工作證明書」，要請機構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蓋大小章</a:t>
            </a:r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446088" indent="-269875" algn="just" eaLnBrk="1" hangingPunct="1"/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(2)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「實習學生評量表」，一人一張，一組統一交給機構督導。</a:t>
            </a:r>
            <a:endParaRPr lang="en-US" altLang="zh-TW" b="1" dirty="0">
              <a:latin typeface="微軟正黑體" pitchFamily="34" charset="-120"/>
              <a:ea typeface="微軟正黑體" pitchFamily="34" charset="-120"/>
            </a:endParaRPr>
          </a:p>
          <a:p>
            <a:pPr algn="just" eaLnBrk="1" hangingPunct="1">
              <a:lnSpc>
                <a:spcPts val="2600"/>
              </a:lnSpc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實習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課程會由教務處課務組統一進行掛課。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文字方塊 6"/>
          <p:cNvSpPr txBox="1">
            <a:spLocks noChangeArrowheads="1"/>
          </p:cNvSpPr>
          <p:nvPr/>
        </p:nvSpPr>
        <p:spPr bwMode="auto">
          <a:xfrm>
            <a:off x="2267745" y="1137518"/>
            <a:ext cx="662473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參加「社會工作方案實習說明會」。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實習費用、投保意外險。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/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1" name="文字方塊 7"/>
          <p:cNvSpPr txBox="1">
            <a:spLocks noChangeArrowheads="1"/>
          </p:cNvSpPr>
          <p:nvPr/>
        </p:nvSpPr>
        <p:spPr bwMode="auto">
          <a:xfrm>
            <a:off x="2267745" y="4797152"/>
            <a:ext cx="669674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just" eaLnBrk="1" hangingPunct="1"/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方案實習成果發表會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影片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5-10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分鐘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訂於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116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05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待定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，並請學生於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發表後一週內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待定</a:t>
            </a:r>
            <a:r>
              <a:rPr lang="en-US" altLang="zh-TW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繳交下列資料給機構：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algn="just" eaLnBrk="1" hangingPunct="1"/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 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社會工作方案實習總報告</a:t>
            </a:r>
            <a:r>
              <a:rPr lang="en-US" altLang="zh-TW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含電子檔上傳至雲端</a:t>
            </a:r>
            <a:r>
              <a:rPr lang="en-US" altLang="zh-TW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) 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」、「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社會工作方案實習個人報告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」各一本，一份「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實習機構評估表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」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4948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方案實習評量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方案計劃書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(20%)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：方案之妥適性、可行性、完整性及方案之社會工作服務特質等。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方案成果暨報告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(50%)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：方案之妥適性、規劃與執行之差異性、績效性、方案成果呈現之完整性等。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個人報告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(20%)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：週誌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讀書心得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+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個人期末心得，彙整成「個人總報告」 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個人平常參與分數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(10%)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 。</a:t>
            </a:r>
          </a:p>
        </p:txBody>
      </p:sp>
    </p:spTree>
    <p:extLst>
      <p:ext uri="{BB962C8B-B14F-4D97-AF65-F5344CB8AC3E}">
        <p14:creationId xmlns:p14="http://schemas.microsoft.com/office/powerpoint/2010/main" val="1084948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實習作業</a:t>
            </a:r>
            <a:r>
              <a:rPr lang="en-US" altLang="zh-TW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  <a:hlinkClick r:id="rId2" action="ppaction://hlinkfile"/>
              </a:rPr>
              <a:t>請參考社會工作方案實習手冊</a:t>
            </a:r>
            <a:r>
              <a:rPr lang="en-US" altLang="zh-TW" dirty="0">
                <a:solidFill>
                  <a:srgbClr val="FF7C8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dirty="0">
              <a:solidFill>
                <a:srgbClr val="FF7C80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社會工作方案實習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總報告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作業內容與格式：請參考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p.13-20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，但仍以學校督導意見為主。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社會工作方案實習</a:t>
            </a:r>
            <a:r>
              <a:rPr lang="zh-TW" altLang="en-US" dirty="0">
                <a:solidFill>
                  <a:srgbClr val="0070C0"/>
                </a:solidFill>
                <a:latin typeface="微軟正黑體" pitchFamily="34" charset="-120"/>
                <a:ea typeface="微軟正黑體" pitchFamily="34" charset="-120"/>
              </a:rPr>
              <a:t>個人總報告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作業內容與格式：請參考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p.21~23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，同樣以學校督導意見為主。</a:t>
            </a:r>
          </a:p>
        </p:txBody>
      </p:sp>
    </p:spTree>
    <p:extLst>
      <p:ext uri="{BB962C8B-B14F-4D97-AF65-F5344CB8AC3E}">
        <p14:creationId xmlns:p14="http://schemas.microsoft.com/office/powerpoint/2010/main" val="1084948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FF7C8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學生須遵守之規則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期間學生應切實遵守機構規定及專業倫理。不應將實習機構內的影像（特別是有服務對象影像）、環境地點等放在任何的形式（例如社群媒體）對外公開；或者在實習上班期間進行其他非機構工作活動的行為（例如經營個人社群媒體）等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遵守機構上下班時間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，必須請假時，要事先報告機構督導，並於事後補足時數。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服裝儀容方面應遵照機構的要求。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參與機構的各項活動。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學習與機構中的工作人員合作。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實習結束後，學生應完成機構所要求的工作紀錄與移交事項。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r>
              <a:rPr lang="zh-TW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瞭解並遵從機構及本系有關實習的其他規則。</a:t>
            </a:r>
          </a:p>
          <a:p>
            <a:pPr>
              <a:lnSpc>
                <a:spcPct val="150000"/>
              </a:lnSpc>
              <a:buFont typeface="Wingdings" pitchFamily="2" charset="2"/>
              <a:buChar char="p"/>
            </a:pPr>
            <a:endParaRPr lang="zh-TW" altLang="en-US" sz="1600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658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6B6217-25FE-4B2C-BE72-1B5989A2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87113"/>
            <a:ext cx="7467600" cy="8683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3200" b="1" dirty="0">
                <a:solidFill>
                  <a:srgbClr val="0070C0"/>
                </a:solidFill>
              </a:rPr>
              <a:t>實習行前小叮嚀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3DC230-D93A-4B82-9D71-3A4218EB6D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5131" y="1259099"/>
            <a:ext cx="8313737" cy="5259388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400" b="1" dirty="0"/>
              <a:t>今日我以屏科社工為榮，明日屏科社工以我為榮</a:t>
            </a:r>
            <a:endParaRPr lang="en-US" altLang="zh-TW" sz="2400" b="1" dirty="0"/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>
                <a:solidFill>
                  <a:srgbClr val="FF0000"/>
                </a:solidFill>
              </a:rPr>
              <a:t>養成好習慣</a:t>
            </a:r>
            <a:endParaRPr lang="en-US" altLang="zh-TW" sz="2000" dirty="0">
              <a:solidFill>
                <a:srgbClr val="FF0000"/>
              </a:solidFill>
            </a:endParaRP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/>
              <a:t>實習生不需要不懂裝懂，但也不要什麼都不懂！</a:t>
            </a:r>
            <a:br>
              <a:rPr lang="en-US" altLang="zh-TW" sz="2000" dirty="0"/>
            </a:br>
            <a:r>
              <a:rPr lang="zh-TW" altLang="en-US" sz="2000" dirty="0"/>
              <a:t>遇到不懂的事情或議題，先查詢資料、請教督導、再查證資料。</a:t>
            </a:r>
          </a:p>
          <a:p>
            <a:pPr marL="274320" indent="-274320" eaLnBrk="1" fontAlgn="auto" hangingPunct="1">
              <a:lnSpc>
                <a:spcPct val="15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zh-TW" altLang="en-US" sz="2000" dirty="0"/>
              <a:t>職場這所學校沒有人幫你安排課程，沒有人告訴你能學到什麼，更是沒有畢業的一天</a:t>
            </a:r>
            <a:br>
              <a:rPr lang="en-US" altLang="zh-TW" sz="2000" dirty="0"/>
            </a:br>
            <a:r>
              <a:rPr lang="en-US" altLang="zh-TW" sz="2000" dirty="0"/>
              <a:t>1.</a:t>
            </a:r>
            <a:r>
              <a:rPr lang="zh-TW" altLang="en-US" sz="2000" dirty="0"/>
              <a:t>要</a:t>
            </a:r>
            <a:r>
              <a:rPr lang="zh-TW" altLang="en-US" sz="2000" b="1" dirty="0">
                <a:solidFill>
                  <a:srgbClr val="FF0000"/>
                </a:solidFill>
              </a:rPr>
              <a:t>主動</a:t>
            </a:r>
            <a:r>
              <a:rPr lang="zh-TW" altLang="en-US" sz="2000" dirty="0"/>
              <a:t>告知督導想要學習的項目</a:t>
            </a:r>
            <a:br>
              <a:rPr lang="en-US" altLang="zh-TW" sz="2000" dirty="0"/>
            </a:br>
            <a:r>
              <a:rPr lang="en-US" altLang="zh-TW" sz="2000" dirty="0"/>
              <a:t>2.</a:t>
            </a:r>
            <a:r>
              <a:rPr lang="zh-TW" altLang="en-US" sz="2000" dirty="0"/>
              <a:t>以</a:t>
            </a:r>
            <a:r>
              <a:rPr lang="zh-TW" altLang="en-US" sz="2000" b="1" dirty="0">
                <a:solidFill>
                  <a:srgbClr val="FF0000"/>
                </a:solidFill>
              </a:rPr>
              <a:t>積極的態度</a:t>
            </a:r>
            <a:r>
              <a:rPr lang="zh-TW" altLang="en-US" sz="2000" dirty="0"/>
              <a:t>面對一切</a:t>
            </a:r>
            <a:br>
              <a:rPr lang="en-US" altLang="zh-TW" sz="2000" dirty="0"/>
            </a:br>
            <a:r>
              <a:rPr lang="en-US" altLang="zh-TW" sz="2000" dirty="0"/>
              <a:t>3.</a:t>
            </a:r>
            <a:r>
              <a:rPr lang="zh-TW" altLang="en-US" sz="2000" dirty="0"/>
              <a:t>向別人求教之前，自己必須先做足功課</a:t>
            </a:r>
            <a:br>
              <a:rPr lang="en-US" altLang="zh-TW" sz="2000" dirty="0"/>
            </a:br>
            <a:r>
              <a:rPr lang="en-US" altLang="zh-TW" sz="2000" dirty="0"/>
              <a:t>4.</a:t>
            </a:r>
            <a:r>
              <a:rPr lang="zh-TW" altLang="en-US" sz="2000" dirty="0"/>
              <a:t>多看多學，用心觀察別人為何這樣做</a:t>
            </a:r>
            <a:endParaRPr lang="en-US" altLang="zh-TW" sz="2000" dirty="0"/>
          </a:p>
        </p:txBody>
      </p:sp>
      <p:sp>
        <p:nvSpPr>
          <p:cNvPr id="66564" name="投影片編號版面配置區 3">
            <a:extLst>
              <a:ext uri="{FF2B5EF4-FFF2-40B4-BE49-F238E27FC236}">
                <a16:creationId xmlns:a16="http://schemas.microsoft.com/office/drawing/2014/main" id="{CEB6E146-3A71-D761-7425-359AB60BB9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2pPr>
            <a:lvl3pPr marL="1143000" indent="-228600">
              <a:spcBef>
                <a:spcPct val="20000"/>
              </a:spcBef>
              <a:buClr>
                <a:srgbClr val="268EA8"/>
              </a:buClr>
              <a:buSzPct val="60000"/>
              <a:buFont typeface="Wingdings" panose="05000000000000000000" pitchFamily="2" charset="2"/>
              <a:buChar char="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3pPr>
            <a:lvl4pPr marL="1600200" indent="-228600">
              <a:spcBef>
                <a:spcPct val="20000"/>
              </a:spcBef>
              <a:buClr>
                <a:srgbClr val="ADCEDC"/>
              </a:buClr>
              <a:buSzPct val="60000"/>
              <a:buFont typeface="Wingdings" panose="05000000000000000000" pitchFamily="2" charset="2"/>
              <a:buChar char="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4pPr>
            <a:lvl5pPr marL="2057400" indent="-228600">
              <a:spcBef>
                <a:spcPct val="20000"/>
              </a:spcBef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AABAC"/>
              </a:buClr>
              <a:buSzPct val="68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9BF229-4AC2-4165-A078-5F6521112FBE}" type="slidenum">
              <a:rPr lang="zh-TW" altLang="en-US" sz="1400">
                <a:solidFill>
                  <a:srgbClr val="FFFFFF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zh-TW" altLang="en-US" sz="14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089A11-E7FC-4DCE-BCB7-16C7E12C1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675959"/>
            <a:ext cx="7331391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96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8" t="6017" r="3209" b="4284"/>
          <a:stretch/>
        </p:blipFill>
        <p:spPr>
          <a:xfrm>
            <a:off x="2123728" y="1396538"/>
            <a:ext cx="4887884" cy="448887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71800" y="3133417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000" dirty="0">
                <a:solidFill>
                  <a:srgbClr val="009900"/>
                </a:solidFill>
                <a:latin typeface="微軟正黑體" pitchFamily="34" charset="-120"/>
                <a:ea typeface="微軟正黑體" pitchFamily="34" charset="-120"/>
              </a:rPr>
              <a:t>交流時間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7" y="2102221"/>
            <a:ext cx="2070949" cy="153902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3528" y="2505090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機構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793973"/>
            <a:ext cx="1944216" cy="161227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162898" y="2246168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學生</a:t>
            </a:r>
          </a:p>
        </p:txBody>
      </p:sp>
    </p:spTree>
    <p:extLst>
      <p:ext uri="{BB962C8B-B14F-4D97-AF65-F5344CB8AC3E}">
        <p14:creationId xmlns:p14="http://schemas.microsoft.com/office/powerpoint/2010/main" val="1193763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原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原創">
  <a:themeElements>
    <a:clrScheme name="神韻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669</TotalTime>
  <Words>1107</Words>
  <Application>Microsoft Office PowerPoint</Application>
  <PresentationFormat>如螢幕大小 (4:3)</PresentationFormat>
  <Paragraphs>78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13</vt:i4>
      </vt:variant>
    </vt:vector>
  </HeadingPairs>
  <TitlesOfParts>
    <vt:vector size="23" baseType="lpstr">
      <vt:lpstr>微軟正黑體</vt:lpstr>
      <vt:lpstr>PMingLiU</vt:lpstr>
      <vt:lpstr>Bookman Old Style</vt:lpstr>
      <vt:lpstr>Gill Sans MT</vt:lpstr>
      <vt:lpstr>Poiret One</vt:lpstr>
      <vt:lpstr>Wingdings</vt:lpstr>
      <vt:lpstr>Wingdings 2</vt:lpstr>
      <vt:lpstr>Wingdings 3</vt:lpstr>
      <vt:lpstr>原創</vt:lpstr>
      <vt:lpstr>1_原創</vt:lpstr>
      <vt:lpstr>國立屏東科技大學社會工作系</vt:lpstr>
      <vt:lpstr>社工養成記</vt:lpstr>
      <vt:lpstr>實習生的身分與角色定位</vt:lpstr>
      <vt:lpstr>前    言</vt:lpstr>
      <vt:lpstr>課程目標</vt:lpstr>
      <vt:lpstr>進修部方案實習</vt:lpstr>
      <vt:lpstr>實習流程</vt:lpstr>
      <vt:lpstr>方案實習評量</vt:lpstr>
      <vt:lpstr>實習作業(請參考社會工作方案實習手冊)</vt:lpstr>
      <vt:lpstr>學生須遵守之規則</vt:lpstr>
      <vt:lpstr>實習行前小叮嚀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國立屏東科技大學社會工作系</dc:title>
  <dc:creator>admin</dc:creator>
  <cp:lastModifiedBy>user</cp:lastModifiedBy>
  <cp:revision>135</cp:revision>
  <dcterms:modified xsi:type="dcterms:W3CDTF">2026-09-10T02:16:23Z</dcterms:modified>
</cp:coreProperties>
</file>