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0" r:id="rId2"/>
    <p:sldMasterId id="2147483792" r:id="rId3"/>
    <p:sldMasterId id="2147483804" r:id="rId4"/>
    <p:sldMasterId id="2147483816" r:id="rId5"/>
  </p:sldMasterIdLst>
  <p:handoutMasterIdLst>
    <p:handoutMasterId r:id="rId20"/>
  </p:handoutMasterIdLst>
  <p:sldIdLst>
    <p:sldId id="256" r:id="rId6"/>
    <p:sldId id="300" r:id="rId7"/>
    <p:sldId id="286" r:id="rId8"/>
    <p:sldId id="257" r:id="rId9"/>
    <p:sldId id="258" r:id="rId10"/>
    <p:sldId id="270" r:id="rId11"/>
    <p:sldId id="271" r:id="rId12"/>
    <p:sldId id="266" r:id="rId13"/>
    <p:sldId id="267" r:id="rId14"/>
    <p:sldId id="262" r:id="rId15"/>
    <p:sldId id="272" r:id="rId16"/>
    <p:sldId id="297" r:id="rId17"/>
    <p:sldId id="299" r:id="rId18"/>
    <p:sldId id="268" r:id="rId19"/>
  </p:sldIdLst>
  <p:sldSz cx="9144000" cy="6858000" type="screen4x3"/>
  <p:notesSz cx="9942513" cy="68087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佈景主題樣式 1 - 輔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佈景主題樣式 1 - 輔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48DC6D-28BD-49CD-91CB-96539F234F5D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89B1BB02-EDE4-45CD-B55B-B6EED0F327D2}">
      <dgm:prSet phldrT="[文字]"/>
      <dgm:spPr/>
      <dgm:t>
        <a:bodyPr/>
        <a:lstStyle/>
        <a:p>
          <a:r>
            <a:rPr lang="zh-TW" altLang="en-US" dirty="0"/>
            <a:t>暑期機構實習</a:t>
          </a:r>
        </a:p>
      </dgm:t>
    </dgm:pt>
    <dgm:pt modelId="{4528AC0F-5C89-4E31-A17D-B27ADCB29696}" type="parTrans" cxnId="{5DB76934-E625-4F7F-B19C-2FAFEDAD25A7}">
      <dgm:prSet/>
      <dgm:spPr/>
      <dgm:t>
        <a:bodyPr/>
        <a:lstStyle/>
        <a:p>
          <a:endParaRPr lang="zh-TW" altLang="en-US"/>
        </a:p>
      </dgm:t>
    </dgm:pt>
    <dgm:pt modelId="{F92D312B-CDEA-4766-BB31-8A906234107C}" type="sibTrans" cxnId="{5DB76934-E625-4F7F-B19C-2FAFEDAD25A7}">
      <dgm:prSet/>
      <dgm:spPr/>
      <dgm:t>
        <a:bodyPr/>
        <a:lstStyle/>
        <a:p>
          <a:endParaRPr lang="zh-TW" altLang="en-US"/>
        </a:p>
      </dgm:t>
    </dgm:pt>
    <dgm:pt modelId="{C7981B17-EEFE-4B7B-84EB-A7100E6EAD44}">
      <dgm:prSet phldrT="[文字]"/>
      <dgm:spPr/>
      <dgm:t>
        <a:bodyPr/>
        <a:lstStyle/>
        <a:p>
          <a:r>
            <a:rPr lang="zh-TW" altLang="en-US" dirty="0"/>
            <a:t>返校學習知識再獲得</a:t>
          </a:r>
        </a:p>
      </dgm:t>
    </dgm:pt>
    <dgm:pt modelId="{E9FAB1F3-C845-49E4-82E4-66AD82C86C68}" type="parTrans" cxnId="{8AEE7645-FD93-4266-BB5A-EF5E73F364CF}">
      <dgm:prSet/>
      <dgm:spPr/>
      <dgm:t>
        <a:bodyPr/>
        <a:lstStyle/>
        <a:p>
          <a:endParaRPr lang="zh-TW" altLang="en-US"/>
        </a:p>
      </dgm:t>
    </dgm:pt>
    <dgm:pt modelId="{65673996-BC38-4FC1-AB18-2DD01DF271B7}" type="sibTrans" cxnId="{8AEE7645-FD93-4266-BB5A-EF5E73F364CF}">
      <dgm:prSet/>
      <dgm:spPr/>
      <dgm:t>
        <a:bodyPr/>
        <a:lstStyle/>
        <a:p>
          <a:endParaRPr lang="zh-TW" altLang="en-US"/>
        </a:p>
      </dgm:t>
    </dgm:pt>
    <dgm:pt modelId="{FEC4EF83-3593-43A0-964E-8E1D5A491174}">
      <dgm:prSet phldrT="[文字]"/>
      <dgm:spPr/>
      <dgm:t>
        <a:bodyPr/>
        <a:lstStyle/>
        <a:p>
          <a:r>
            <a:rPr lang="zh-TW" altLang="en-US" dirty="0"/>
            <a:t>更專業的方案實習</a:t>
          </a:r>
        </a:p>
      </dgm:t>
    </dgm:pt>
    <dgm:pt modelId="{57C41036-B2B6-4D63-88B3-8DDF15724A6A}" type="parTrans" cxnId="{2C651C3B-5C28-448D-B741-EB45B9DDD3EF}">
      <dgm:prSet/>
      <dgm:spPr/>
      <dgm:t>
        <a:bodyPr/>
        <a:lstStyle/>
        <a:p>
          <a:endParaRPr lang="zh-TW" altLang="en-US"/>
        </a:p>
      </dgm:t>
    </dgm:pt>
    <dgm:pt modelId="{3D847110-3ED2-4B4E-B19E-79D5FD95994E}" type="sibTrans" cxnId="{2C651C3B-5C28-448D-B741-EB45B9DDD3EF}">
      <dgm:prSet/>
      <dgm:spPr/>
      <dgm:t>
        <a:bodyPr/>
        <a:lstStyle/>
        <a:p>
          <a:endParaRPr lang="zh-TW" altLang="en-US"/>
        </a:p>
      </dgm:t>
    </dgm:pt>
    <dgm:pt modelId="{015C8B01-DA0E-4D5B-BF2B-C645A2AFBA4E}" type="pres">
      <dgm:prSet presAssocID="{DE48DC6D-28BD-49CD-91CB-96539F234F5D}" presName="rootnode" presStyleCnt="0">
        <dgm:presLayoutVars>
          <dgm:chMax/>
          <dgm:chPref/>
          <dgm:dir/>
          <dgm:animLvl val="lvl"/>
        </dgm:presLayoutVars>
      </dgm:prSet>
      <dgm:spPr/>
    </dgm:pt>
    <dgm:pt modelId="{A8E04B2C-520B-4B69-86E5-3480F9D6BC5C}" type="pres">
      <dgm:prSet presAssocID="{89B1BB02-EDE4-45CD-B55B-B6EED0F327D2}" presName="composite" presStyleCnt="0"/>
      <dgm:spPr/>
    </dgm:pt>
    <dgm:pt modelId="{97378FE2-5406-4806-B974-28779D784ED7}" type="pres">
      <dgm:prSet presAssocID="{89B1BB02-EDE4-45CD-B55B-B6EED0F327D2}" presName="LShape" presStyleLbl="alignNode1" presStyleIdx="0" presStyleCnt="5"/>
      <dgm:spPr>
        <a:solidFill>
          <a:schemeClr val="accent2"/>
        </a:solidFill>
        <a:ln>
          <a:solidFill>
            <a:srgbClr val="FF7C80"/>
          </a:solidFill>
        </a:ln>
      </dgm:spPr>
    </dgm:pt>
    <dgm:pt modelId="{8EE9E4BB-CF4E-47A8-B5F1-AF7C9D2C394F}" type="pres">
      <dgm:prSet presAssocID="{89B1BB02-EDE4-45CD-B55B-B6EED0F327D2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EA92C3AF-8DE0-474C-971D-A2B76646B85F}" type="pres">
      <dgm:prSet presAssocID="{89B1BB02-EDE4-45CD-B55B-B6EED0F327D2}" presName="Triangle" presStyleLbl="alignNode1" presStyleIdx="1" presStyleCnt="5"/>
      <dgm:spPr/>
    </dgm:pt>
    <dgm:pt modelId="{16988000-1AC0-49B9-8862-DFCF8C43D8D4}" type="pres">
      <dgm:prSet presAssocID="{F92D312B-CDEA-4766-BB31-8A906234107C}" presName="sibTrans" presStyleCnt="0"/>
      <dgm:spPr/>
    </dgm:pt>
    <dgm:pt modelId="{D6E8BD28-8A0F-4A2C-B27E-2C297BE3A78F}" type="pres">
      <dgm:prSet presAssocID="{F92D312B-CDEA-4766-BB31-8A906234107C}" presName="space" presStyleCnt="0"/>
      <dgm:spPr/>
    </dgm:pt>
    <dgm:pt modelId="{FA4EB306-880A-40A9-845A-C3B565FC9102}" type="pres">
      <dgm:prSet presAssocID="{C7981B17-EEFE-4B7B-84EB-A7100E6EAD44}" presName="composite" presStyleCnt="0"/>
      <dgm:spPr/>
    </dgm:pt>
    <dgm:pt modelId="{8875F551-299D-4664-B050-0544EFB81527}" type="pres">
      <dgm:prSet presAssocID="{C7981B17-EEFE-4B7B-84EB-A7100E6EAD44}" presName="LShape" presStyleLbl="alignNode1" presStyleIdx="2" presStyleCnt="5"/>
      <dgm:spPr>
        <a:solidFill>
          <a:schemeClr val="accent2"/>
        </a:solidFill>
        <a:ln>
          <a:solidFill>
            <a:srgbClr val="FF7C80"/>
          </a:solidFill>
        </a:ln>
      </dgm:spPr>
    </dgm:pt>
    <dgm:pt modelId="{96F12584-057E-4327-8E33-DDA875FC0414}" type="pres">
      <dgm:prSet presAssocID="{C7981B17-EEFE-4B7B-84EB-A7100E6EAD44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6591430-B4AB-4D0C-A789-77108AFC0DC8}" type="pres">
      <dgm:prSet presAssocID="{C7981B17-EEFE-4B7B-84EB-A7100E6EAD44}" presName="Triangle" presStyleLbl="alignNode1" presStyleIdx="3" presStyleCnt="5"/>
      <dgm:spPr/>
    </dgm:pt>
    <dgm:pt modelId="{88F5B36F-4DF5-40EE-AF19-7FCCB422C21A}" type="pres">
      <dgm:prSet presAssocID="{65673996-BC38-4FC1-AB18-2DD01DF271B7}" presName="sibTrans" presStyleCnt="0"/>
      <dgm:spPr/>
    </dgm:pt>
    <dgm:pt modelId="{F7A6F349-FBA5-4BB3-AD4D-C62048C48234}" type="pres">
      <dgm:prSet presAssocID="{65673996-BC38-4FC1-AB18-2DD01DF271B7}" presName="space" presStyleCnt="0"/>
      <dgm:spPr/>
    </dgm:pt>
    <dgm:pt modelId="{04E33FD0-F21C-4A34-BC5D-EFB2D6435654}" type="pres">
      <dgm:prSet presAssocID="{FEC4EF83-3593-43A0-964E-8E1D5A491174}" presName="composite" presStyleCnt="0"/>
      <dgm:spPr/>
    </dgm:pt>
    <dgm:pt modelId="{76456495-C781-41CA-88B7-C2D090B60BF5}" type="pres">
      <dgm:prSet presAssocID="{FEC4EF83-3593-43A0-964E-8E1D5A491174}" presName="LShape" presStyleLbl="alignNode1" presStyleIdx="4" presStyleCnt="5"/>
      <dgm:spPr>
        <a:solidFill>
          <a:schemeClr val="accent2"/>
        </a:solidFill>
        <a:ln>
          <a:solidFill>
            <a:srgbClr val="FF7C80"/>
          </a:solidFill>
        </a:ln>
      </dgm:spPr>
    </dgm:pt>
    <dgm:pt modelId="{252D30C1-49DB-4838-83A6-F53DF9EC2252}" type="pres">
      <dgm:prSet presAssocID="{FEC4EF83-3593-43A0-964E-8E1D5A491174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CB7CA520-DD36-40B5-A9B0-9220BB0B126C}" type="presOf" srcId="{FEC4EF83-3593-43A0-964E-8E1D5A491174}" destId="{252D30C1-49DB-4838-83A6-F53DF9EC2252}" srcOrd="0" destOrd="0" presId="urn:microsoft.com/office/officeart/2009/3/layout/StepUpProcess"/>
    <dgm:cxn modelId="{5DB76934-E625-4F7F-B19C-2FAFEDAD25A7}" srcId="{DE48DC6D-28BD-49CD-91CB-96539F234F5D}" destId="{89B1BB02-EDE4-45CD-B55B-B6EED0F327D2}" srcOrd="0" destOrd="0" parTransId="{4528AC0F-5C89-4E31-A17D-B27ADCB29696}" sibTransId="{F92D312B-CDEA-4766-BB31-8A906234107C}"/>
    <dgm:cxn modelId="{2C651C3B-5C28-448D-B741-EB45B9DDD3EF}" srcId="{DE48DC6D-28BD-49CD-91CB-96539F234F5D}" destId="{FEC4EF83-3593-43A0-964E-8E1D5A491174}" srcOrd="2" destOrd="0" parTransId="{57C41036-B2B6-4D63-88B3-8DDF15724A6A}" sibTransId="{3D847110-3ED2-4B4E-B19E-79D5FD95994E}"/>
    <dgm:cxn modelId="{8AEE7645-FD93-4266-BB5A-EF5E73F364CF}" srcId="{DE48DC6D-28BD-49CD-91CB-96539F234F5D}" destId="{C7981B17-EEFE-4B7B-84EB-A7100E6EAD44}" srcOrd="1" destOrd="0" parTransId="{E9FAB1F3-C845-49E4-82E4-66AD82C86C68}" sibTransId="{65673996-BC38-4FC1-AB18-2DD01DF271B7}"/>
    <dgm:cxn modelId="{3776C68A-135C-4E7D-AC5C-4771C983F371}" type="presOf" srcId="{DE48DC6D-28BD-49CD-91CB-96539F234F5D}" destId="{015C8B01-DA0E-4D5B-BF2B-C645A2AFBA4E}" srcOrd="0" destOrd="0" presId="urn:microsoft.com/office/officeart/2009/3/layout/StepUpProcess"/>
    <dgm:cxn modelId="{586218CC-ACF6-4E55-8C53-6271FB57A77F}" type="presOf" srcId="{C7981B17-EEFE-4B7B-84EB-A7100E6EAD44}" destId="{96F12584-057E-4327-8E33-DDA875FC0414}" srcOrd="0" destOrd="0" presId="urn:microsoft.com/office/officeart/2009/3/layout/StepUpProcess"/>
    <dgm:cxn modelId="{6FACE8E2-9FFA-41EF-A98A-8DB03C36260B}" type="presOf" srcId="{89B1BB02-EDE4-45CD-B55B-B6EED0F327D2}" destId="{8EE9E4BB-CF4E-47A8-B5F1-AF7C9D2C394F}" srcOrd="0" destOrd="0" presId="urn:microsoft.com/office/officeart/2009/3/layout/StepUpProcess"/>
    <dgm:cxn modelId="{F70D8919-44D6-4A2A-9C85-00B2BDDDD5D6}" type="presParOf" srcId="{015C8B01-DA0E-4D5B-BF2B-C645A2AFBA4E}" destId="{A8E04B2C-520B-4B69-86E5-3480F9D6BC5C}" srcOrd="0" destOrd="0" presId="urn:microsoft.com/office/officeart/2009/3/layout/StepUpProcess"/>
    <dgm:cxn modelId="{9F41A41F-F190-49D5-A238-B6281E09B4CB}" type="presParOf" srcId="{A8E04B2C-520B-4B69-86E5-3480F9D6BC5C}" destId="{97378FE2-5406-4806-B974-28779D784ED7}" srcOrd="0" destOrd="0" presId="urn:microsoft.com/office/officeart/2009/3/layout/StepUpProcess"/>
    <dgm:cxn modelId="{115C10B0-9D45-4A56-A0CF-FD99AAB41C7F}" type="presParOf" srcId="{A8E04B2C-520B-4B69-86E5-3480F9D6BC5C}" destId="{8EE9E4BB-CF4E-47A8-B5F1-AF7C9D2C394F}" srcOrd="1" destOrd="0" presId="urn:microsoft.com/office/officeart/2009/3/layout/StepUpProcess"/>
    <dgm:cxn modelId="{6BF50B26-5578-4881-BD08-9648413C4360}" type="presParOf" srcId="{A8E04B2C-520B-4B69-86E5-3480F9D6BC5C}" destId="{EA92C3AF-8DE0-474C-971D-A2B76646B85F}" srcOrd="2" destOrd="0" presId="urn:microsoft.com/office/officeart/2009/3/layout/StepUpProcess"/>
    <dgm:cxn modelId="{B9F0AE88-677E-4F34-9200-71FD91E0579D}" type="presParOf" srcId="{015C8B01-DA0E-4D5B-BF2B-C645A2AFBA4E}" destId="{16988000-1AC0-49B9-8862-DFCF8C43D8D4}" srcOrd="1" destOrd="0" presId="urn:microsoft.com/office/officeart/2009/3/layout/StepUpProcess"/>
    <dgm:cxn modelId="{7C45D1C4-B75A-42BB-8496-7B777D4D04F7}" type="presParOf" srcId="{16988000-1AC0-49B9-8862-DFCF8C43D8D4}" destId="{D6E8BD28-8A0F-4A2C-B27E-2C297BE3A78F}" srcOrd="0" destOrd="0" presId="urn:microsoft.com/office/officeart/2009/3/layout/StepUpProcess"/>
    <dgm:cxn modelId="{21FBE153-C599-45C2-B572-D296C0651E72}" type="presParOf" srcId="{015C8B01-DA0E-4D5B-BF2B-C645A2AFBA4E}" destId="{FA4EB306-880A-40A9-845A-C3B565FC9102}" srcOrd="2" destOrd="0" presId="urn:microsoft.com/office/officeart/2009/3/layout/StepUpProcess"/>
    <dgm:cxn modelId="{8AD96420-F06C-414D-90C0-0BB355CD419B}" type="presParOf" srcId="{FA4EB306-880A-40A9-845A-C3B565FC9102}" destId="{8875F551-299D-4664-B050-0544EFB81527}" srcOrd="0" destOrd="0" presId="urn:microsoft.com/office/officeart/2009/3/layout/StepUpProcess"/>
    <dgm:cxn modelId="{205A33C5-F7F3-459F-BF44-4C089E153E35}" type="presParOf" srcId="{FA4EB306-880A-40A9-845A-C3B565FC9102}" destId="{96F12584-057E-4327-8E33-DDA875FC0414}" srcOrd="1" destOrd="0" presId="urn:microsoft.com/office/officeart/2009/3/layout/StepUpProcess"/>
    <dgm:cxn modelId="{A6D7B5C3-5D91-4F12-B077-4A13988717D8}" type="presParOf" srcId="{FA4EB306-880A-40A9-845A-C3B565FC9102}" destId="{76591430-B4AB-4D0C-A789-77108AFC0DC8}" srcOrd="2" destOrd="0" presId="urn:microsoft.com/office/officeart/2009/3/layout/StepUpProcess"/>
    <dgm:cxn modelId="{064C3312-4CDE-44E2-8BAC-1F11B1DBC3EF}" type="presParOf" srcId="{015C8B01-DA0E-4D5B-BF2B-C645A2AFBA4E}" destId="{88F5B36F-4DF5-40EE-AF19-7FCCB422C21A}" srcOrd="3" destOrd="0" presId="urn:microsoft.com/office/officeart/2009/3/layout/StepUpProcess"/>
    <dgm:cxn modelId="{370E21C1-04B0-4939-800B-3E1BE4AB67C5}" type="presParOf" srcId="{88F5B36F-4DF5-40EE-AF19-7FCCB422C21A}" destId="{F7A6F349-FBA5-4BB3-AD4D-C62048C48234}" srcOrd="0" destOrd="0" presId="urn:microsoft.com/office/officeart/2009/3/layout/StepUpProcess"/>
    <dgm:cxn modelId="{F5B06F0A-50B7-4124-B8AC-07D80F9F2E55}" type="presParOf" srcId="{015C8B01-DA0E-4D5B-BF2B-C645A2AFBA4E}" destId="{04E33FD0-F21C-4A34-BC5D-EFB2D6435654}" srcOrd="4" destOrd="0" presId="urn:microsoft.com/office/officeart/2009/3/layout/StepUpProcess"/>
    <dgm:cxn modelId="{B5E7566D-746E-4518-B5B7-CAD534CE9A49}" type="presParOf" srcId="{04E33FD0-F21C-4A34-BC5D-EFB2D6435654}" destId="{76456495-C781-41CA-88B7-C2D090B60BF5}" srcOrd="0" destOrd="0" presId="urn:microsoft.com/office/officeart/2009/3/layout/StepUpProcess"/>
    <dgm:cxn modelId="{D84638B6-67D5-4F80-88F4-0B65D44DF484}" type="presParOf" srcId="{04E33FD0-F21C-4A34-BC5D-EFB2D6435654}" destId="{252D30C1-49DB-4838-83A6-F53DF9EC225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378FE2-5406-4806-B974-28779D784ED7}">
      <dsp:nvSpPr>
        <dsp:cNvPr id="0" name=""/>
        <dsp:cNvSpPr/>
      </dsp:nvSpPr>
      <dsp:spPr>
        <a:xfrm rot="5400000">
          <a:off x="398332" y="749687"/>
          <a:ext cx="1188463" cy="1977576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905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9E4BB-CF4E-47A8-B5F1-AF7C9D2C394F}">
      <dsp:nvSpPr>
        <dsp:cNvPr id="0" name=""/>
        <dsp:cNvSpPr/>
      </dsp:nvSpPr>
      <dsp:spPr>
        <a:xfrm>
          <a:off x="199948" y="1340557"/>
          <a:ext cx="1785367" cy="1564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900" kern="1200" dirty="0"/>
            <a:t>暑期機構實習</a:t>
          </a:r>
        </a:p>
      </dsp:txBody>
      <dsp:txXfrm>
        <a:off x="199948" y="1340557"/>
        <a:ext cx="1785367" cy="1564979"/>
      </dsp:txXfrm>
    </dsp:sp>
    <dsp:sp modelId="{EA92C3AF-8DE0-474C-971D-A2B76646B85F}">
      <dsp:nvSpPr>
        <dsp:cNvPr id="0" name=""/>
        <dsp:cNvSpPr/>
      </dsp:nvSpPr>
      <dsp:spPr>
        <a:xfrm>
          <a:off x="1648453" y="604096"/>
          <a:ext cx="336861" cy="33686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5F551-299D-4664-B050-0544EFB81527}">
      <dsp:nvSpPr>
        <dsp:cNvPr id="0" name=""/>
        <dsp:cNvSpPr/>
      </dsp:nvSpPr>
      <dsp:spPr>
        <a:xfrm rot="5400000">
          <a:off x="2583970" y="208849"/>
          <a:ext cx="1188463" cy="1977576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905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12584-057E-4327-8E33-DDA875FC0414}">
      <dsp:nvSpPr>
        <dsp:cNvPr id="0" name=""/>
        <dsp:cNvSpPr/>
      </dsp:nvSpPr>
      <dsp:spPr>
        <a:xfrm>
          <a:off x="2385586" y="799718"/>
          <a:ext cx="1785367" cy="1564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900" kern="1200" dirty="0"/>
            <a:t>返校學習知識再獲得</a:t>
          </a:r>
        </a:p>
      </dsp:txBody>
      <dsp:txXfrm>
        <a:off x="2385586" y="799718"/>
        <a:ext cx="1785367" cy="1564979"/>
      </dsp:txXfrm>
    </dsp:sp>
    <dsp:sp modelId="{76591430-B4AB-4D0C-A789-77108AFC0DC8}">
      <dsp:nvSpPr>
        <dsp:cNvPr id="0" name=""/>
        <dsp:cNvSpPr/>
      </dsp:nvSpPr>
      <dsp:spPr>
        <a:xfrm>
          <a:off x="3834092" y="63258"/>
          <a:ext cx="336861" cy="33686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456495-C781-41CA-88B7-C2D090B60BF5}">
      <dsp:nvSpPr>
        <dsp:cNvPr id="0" name=""/>
        <dsp:cNvSpPr/>
      </dsp:nvSpPr>
      <dsp:spPr>
        <a:xfrm rot="5400000">
          <a:off x="4769609" y="-331989"/>
          <a:ext cx="1188463" cy="1977576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905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D30C1-49DB-4838-83A6-F53DF9EC2252}">
      <dsp:nvSpPr>
        <dsp:cNvPr id="0" name=""/>
        <dsp:cNvSpPr/>
      </dsp:nvSpPr>
      <dsp:spPr>
        <a:xfrm>
          <a:off x="4571224" y="258880"/>
          <a:ext cx="1785367" cy="1564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900" kern="1200" dirty="0"/>
            <a:t>更專業的方案實習</a:t>
          </a:r>
        </a:p>
      </dsp:txBody>
      <dsp:txXfrm>
        <a:off x="4571224" y="258880"/>
        <a:ext cx="1785367" cy="1564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22" cy="3404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31790" y="0"/>
            <a:ext cx="4308422" cy="3404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7361E-7EB1-4826-A799-E9B8884208DC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67167"/>
            <a:ext cx="4308422" cy="3404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31790" y="6467167"/>
            <a:ext cx="4308422" cy="3404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92DE8-1F5E-4F10-8BAC-AFDAB077EC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64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矩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矩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矩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331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0324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D2D2D2"/>
                </a:solidFill>
              </a:rPr>
              <a:pPr/>
              <a:t>2026/9/10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D2D2D2"/>
                </a:solidFill>
              </a:rPr>
              <a:pPr/>
              <a:t>‹#›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60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48910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53094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9550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327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53819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D2D2D2"/>
                </a:solidFill>
              </a:rPr>
              <a:pPr/>
              <a:t>2026/9/10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D2D2D2"/>
                </a:solidFill>
              </a:rPr>
              <a:pPr/>
              <a:t>‹#›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625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931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541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725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00385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D2D2D2"/>
                </a:solidFill>
              </a:rPr>
              <a:pPr/>
              <a:t>2026/9/10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D2D2D2"/>
                </a:solidFill>
              </a:rPr>
              <a:pPr/>
              <a:t>‹#›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168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346172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184518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2637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0393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44735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D2D2D2"/>
                </a:solidFill>
              </a:rPr>
              <a:pPr/>
              <a:t>2026/9/10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D2D2D2"/>
                </a:solidFill>
              </a:rPr>
              <a:pPr/>
              <a:t>‹#›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43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4522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0060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0627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195723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D2D2D2"/>
                </a:solidFill>
              </a:rPr>
              <a:pPr/>
              <a:t>2026/9/10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D2D2D2"/>
                </a:solidFill>
              </a:rPr>
              <a:pPr/>
              <a:t>‹#›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144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585101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15826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0757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8196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558773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D2D2D2"/>
                </a:solidFill>
              </a:rPr>
              <a:pPr/>
              <a:t>2026/9/10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D2D2D2"/>
                </a:solidFill>
              </a:rPr>
              <a:pPr/>
              <a:t>‹#›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910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6947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3804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2271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910915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D2D2D2"/>
                </a:solidFill>
              </a:rPr>
              <a:pPr/>
              <a:t>2026/9/10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D2D2D2"/>
                </a:solidFill>
              </a:rPr>
              <a:pPr/>
              <a:t>‹#›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817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1210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59629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153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621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581132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D2D2D2"/>
                </a:solidFill>
              </a:rPr>
              <a:pPr/>
              <a:t>2026/9/10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D2D2D2"/>
                </a:solidFill>
              </a:rPr>
              <a:pPr/>
              <a:t>‹#›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817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267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67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8" name="直線接點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接點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8" name="直線接點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直線接點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203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8" name="直線接點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直線接點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47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8" name="直線接點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直線接點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69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8" name="直線接點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直線接點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90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&#31038;&#26371;&#24037;&#20316;&#26041;&#26696;&#23526;&#32722;&#25163;&#20874;(105&#24180;&#26085;&#38291;&#37096;&#36969;&#29992;).doc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75184" y="1129680"/>
            <a:ext cx="8226896" cy="1219200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國立屏東科技大學社會工作系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946789" y="5229200"/>
            <a:ext cx="7273280" cy="457200"/>
          </a:xfrm>
        </p:spPr>
        <p:txBody>
          <a:bodyPr>
            <a:noAutofit/>
          </a:bodyPr>
          <a:lstStyle/>
          <a:p>
            <a:pPr algn="ctr"/>
            <a:r>
              <a: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115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09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21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星期一</a:t>
            </a:r>
            <a:r>
              <a: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)15:30~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917267" y="1844824"/>
            <a:ext cx="7273280" cy="100811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115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學年度社會工作方案實習</a:t>
            </a:r>
          </a:p>
        </p:txBody>
      </p:sp>
      <p:sp>
        <p:nvSpPr>
          <p:cNvPr id="5" name="副標題 2"/>
          <p:cNvSpPr txBox="1">
            <a:spLocks/>
          </p:cNvSpPr>
          <p:nvPr/>
        </p:nvSpPr>
        <p:spPr>
          <a:xfrm>
            <a:off x="1051992" y="4046790"/>
            <a:ext cx="7273280" cy="457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None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b="0" cap="small" spc="2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j-cs"/>
              </a:rPr>
              <a:t>總督導：徐惠蘋老師</a:t>
            </a:r>
          </a:p>
        </p:txBody>
      </p:sp>
    </p:spTree>
    <p:extLst>
      <p:ext uri="{BB962C8B-B14F-4D97-AF65-F5344CB8AC3E}">
        <p14:creationId xmlns:p14="http://schemas.microsoft.com/office/powerpoint/2010/main" val="99642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36B527-4DB2-9B9F-5C15-CF745D049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社工</a:t>
            </a:r>
            <a:r>
              <a:rPr lang="zh-TW" altLang="en-US" dirty="0"/>
              <a:t>養成記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ADFE61-06CB-FA8D-DC41-18E6BE80735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8816" y="1219200"/>
            <a:ext cx="8229600" cy="4937760"/>
          </a:xfrm>
        </p:spPr>
        <p:txBody>
          <a:bodyPr/>
          <a:lstStyle/>
          <a:p>
            <a:r>
              <a:rPr lang="zh-TW" altLang="en-US" dirty="0"/>
              <a:t>經驗值累積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dirty="0"/>
              <a:t>暑期機構實習後的</a:t>
            </a:r>
            <a:r>
              <a:rPr lang="zh-TW" altLang="en-US" dirty="0">
                <a:solidFill>
                  <a:srgbClr val="7030A0"/>
                </a:solidFill>
              </a:rPr>
              <a:t>辛酸血淚</a:t>
            </a:r>
            <a:endParaRPr lang="en-US" altLang="zh-TW" dirty="0">
              <a:solidFill>
                <a:srgbClr val="7030A0"/>
              </a:solidFill>
            </a:endParaRPr>
          </a:p>
          <a:p>
            <a:r>
              <a:rPr lang="zh-TW" altLang="en-US" dirty="0"/>
              <a:t>知識再獲得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dirty="0"/>
              <a:t>帶著機構實習經驗再次回到學校學習</a:t>
            </a:r>
            <a:endParaRPr lang="en-US" altLang="zh-TW" dirty="0"/>
          </a:p>
          <a:p>
            <a:r>
              <a:rPr lang="zh-TW" altLang="en-US" dirty="0"/>
              <a:t>展開下一次實習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：更專業的方案實習</a:t>
            </a:r>
            <a:endParaRPr lang="en-US" altLang="zh-TW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準備得差不多了</a:t>
            </a:r>
            <a:r>
              <a:rPr lang="zh-TW" altLang="en-US" dirty="0">
                <a:latin typeface="Poiret One" panose="020F0502020204030204" pitchFamily="2" charset="0"/>
                <a:ea typeface="PMingLiU" panose="02020500000000000000" pitchFamily="18" charset="-120"/>
              </a:rPr>
              <a:t>：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成為一位社工</a:t>
            </a:r>
            <a:endParaRPr lang="zh-TW" altLang="en-US" dirty="0"/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6DF0F744-B60A-8675-FDE9-22F74B3B08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9197075"/>
              </p:ext>
            </p:extLst>
          </p:nvPr>
        </p:nvGraphicFramePr>
        <p:xfrm>
          <a:off x="1403648" y="3573016"/>
          <a:ext cx="6360368" cy="2968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圖形 5" descr="嬰兒爬行 以實心填滿">
            <a:extLst>
              <a:ext uri="{FF2B5EF4-FFF2-40B4-BE49-F238E27FC236}">
                <a16:creationId xmlns:a16="http://schemas.microsoft.com/office/drawing/2014/main" id="{E3B82C14-4C6D-5FBF-21A3-C0AC0B7243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528" y="5292864"/>
            <a:ext cx="864096" cy="864096"/>
          </a:xfrm>
          <a:prstGeom prst="rect">
            <a:avLst/>
          </a:prstGeom>
        </p:spPr>
      </p:pic>
      <p:pic>
        <p:nvPicPr>
          <p:cNvPr id="8" name="圖形 7" descr="健美運動員 以實心填滿">
            <a:extLst>
              <a:ext uri="{FF2B5EF4-FFF2-40B4-BE49-F238E27FC236}">
                <a16:creationId xmlns:a16="http://schemas.microsoft.com/office/drawing/2014/main" id="{92A6D265-0288-11E0-62F1-CC7155DEE4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64016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633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708D05-3C01-4B3B-818A-67040B982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85750"/>
            <a:ext cx="7467600" cy="8461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b="1" dirty="0"/>
              <a:t>實習生的身分與角色定位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C727A9A-4627-4872-A799-BC9E06373E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85875"/>
            <a:ext cx="8115300" cy="518795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b="1" dirty="0">
                <a:solidFill>
                  <a:srgbClr val="FF6600"/>
                </a:solidFill>
              </a:rPr>
              <a:t>你是誰？</a:t>
            </a:r>
            <a:endParaRPr lang="en-US" altLang="zh-TW" b="1" dirty="0">
              <a:solidFill>
                <a:srgbClr val="FF6600"/>
              </a:solidFill>
            </a:endParaRP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自己 </a:t>
            </a:r>
            <a:r>
              <a:rPr lang="en-US" altLang="zh-TW" dirty="0"/>
              <a:t>(</a:t>
            </a:r>
            <a:r>
              <a:rPr lang="zh-TW" altLang="en-US" dirty="0"/>
              <a:t>想怎樣就怎樣</a:t>
            </a:r>
            <a:r>
              <a:rPr lang="en-US" altLang="zh-TW" dirty="0"/>
              <a:t>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子女 </a:t>
            </a:r>
            <a:r>
              <a:rPr lang="en-US" altLang="zh-TW" dirty="0"/>
              <a:t>(</a:t>
            </a:r>
            <a:r>
              <a:rPr lang="zh-TW" altLang="en-US" dirty="0"/>
              <a:t>父母的寶貝</a:t>
            </a:r>
            <a:r>
              <a:rPr lang="en-US" altLang="zh-TW" dirty="0"/>
              <a:t>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學生 </a:t>
            </a:r>
            <a:r>
              <a:rPr lang="en-US" altLang="zh-TW" dirty="0"/>
              <a:t>(</a:t>
            </a:r>
            <a:r>
              <a:rPr lang="zh-TW" altLang="en-US" dirty="0"/>
              <a:t>學生身分，可以學習、不懂、有機會做錯</a:t>
            </a:r>
            <a:r>
              <a:rPr lang="en-US" altLang="zh-TW" dirty="0"/>
              <a:t>…)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學校的學生 </a:t>
            </a:r>
            <a:r>
              <a:rPr lang="en-US" altLang="zh-TW" dirty="0"/>
              <a:t>(</a:t>
            </a:r>
            <a:r>
              <a:rPr lang="zh-TW" altLang="en-US" dirty="0"/>
              <a:t>代表屏科大、代表屏科社工</a:t>
            </a:r>
            <a:r>
              <a:rPr lang="en-US" altLang="zh-TW" dirty="0"/>
              <a:t>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單位的實習生 </a:t>
            </a:r>
            <a:r>
              <a:rPr lang="en-US" altLang="zh-TW" dirty="0"/>
              <a:t>(</a:t>
            </a:r>
            <a:r>
              <a:rPr lang="zh-TW" altLang="en-US" dirty="0"/>
              <a:t>代表實習單位的人</a:t>
            </a:r>
            <a:r>
              <a:rPr lang="en-US" altLang="zh-TW" dirty="0"/>
              <a:t>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b="1" dirty="0">
                <a:solidFill>
                  <a:srgbClr val="FF6600"/>
                </a:solidFill>
              </a:rPr>
              <a:t>你要做甚麼？</a:t>
            </a:r>
            <a:endParaRPr lang="en-US" altLang="zh-TW" b="1" dirty="0">
              <a:solidFill>
                <a:srgbClr val="FF6600"/>
              </a:solidFill>
            </a:endParaRP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b="1" u="sng" dirty="0">
                <a:solidFill>
                  <a:srgbClr val="0070C0"/>
                </a:solidFill>
              </a:rPr>
              <a:t>工作態度</a:t>
            </a:r>
            <a:r>
              <a:rPr lang="zh-TW" altLang="en-US" dirty="0"/>
              <a:t>跟工作者一樣</a:t>
            </a:r>
            <a:endParaRPr lang="en-US" altLang="zh-TW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工作內容深度跟工作者可能不一樣</a:t>
            </a:r>
            <a:endParaRPr lang="en-US" altLang="zh-TW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工作責任程度跟工作者可能不一樣</a:t>
            </a:r>
            <a:endParaRPr lang="en-US" altLang="zh-TW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altLang="zh-TW" dirty="0"/>
          </a:p>
          <a:p>
            <a:pPr marL="274320" lvl="1" indent="-274320" eaLnBrk="1" fontAlgn="auto" hangingPunct="1">
              <a:spcBef>
                <a:spcPts val="600"/>
              </a:spcBef>
              <a:spcAft>
                <a:spcPts val="0"/>
              </a:spcAft>
              <a:buSzPct val="70000"/>
              <a:buFont typeface="Wingdings"/>
              <a:buChar char=""/>
              <a:defRPr/>
            </a:pPr>
            <a:r>
              <a:rPr lang="zh-TW" altLang="en-US" sz="2400" b="1" dirty="0">
                <a:solidFill>
                  <a:srgbClr val="FF6600"/>
                </a:solidFill>
              </a:rPr>
              <a:t>請把自己當成已在就業，用認真負責任的態度處事</a:t>
            </a:r>
            <a:endParaRPr lang="en-US" altLang="zh-TW" sz="2400" b="1" dirty="0">
              <a:solidFill>
                <a:srgbClr val="FF6600"/>
              </a:solidFill>
            </a:endParaRPr>
          </a:p>
          <a:p>
            <a:pPr marL="0" lvl="1" indent="0" eaLnBrk="1" fontAlgn="auto" hangingPunct="1">
              <a:spcBef>
                <a:spcPts val="600"/>
              </a:spcBef>
              <a:spcAft>
                <a:spcPts val="0"/>
              </a:spcAft>
              <a:buSzPct val="70000"/>
              <a:buNone/>
              <a:defRPr/>
            </a:pPr>
            <a:endParaRPr lang="zh-TW" altLang="en-US" sz="2400" b="1" dirty="0">
              <a:solidFill>
                <a:srgbClr val="FF6600"/>
              </a:solidFill>
            </a:endParaRPr>
          </a:p>
        </p:txBody>
      </p:sp>
      <p:sp>
        <p:nvSpPr>
          <p:cNvPr id="14340" name="投影片編號版面配置區 3">
            <a:extLst>
              <a:ext uri="{FF2B5EF4-FFF2-40B4-BE49-F238E27FC236}">
                <a16:creationId xmlns:a16="http://schemas.microsoft.com/office/drawing/2014/main" id="{4F83DD20-47D7-7716-7651-ABA7838C42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rgbClr val="268EA8"/>
              </a:buClr>
              <a:buSzPct val="6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Clr>
                <a:srgbClr val="ADCEDC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2B3C03C-4C0F-4A2C-AF3A-E62781FA0732}" type="slidenum">
              <a:rPr lang="zh-TW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zh-TW" altLang="en-US" sz="1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accent1"/>
                </a:solidFill>
                <a:latin typeface="微軟正黑體" pitchFamily="34" charset="-120"/>
                <a:ea typeface="微軟正黑體" pitchFamily="34" charset="-120"/>
              </a:rPr>
              <a:t>前    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503920" cy="44702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日間部社會工作方案實習之時數至少需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560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小時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上學期每週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天，下學期每週至機構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天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，實習內容包括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2400" dirty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方案計劃書撰寫、方案籌備與執行、方案評估與發表</a:t>
            </a:r>
            <a:r>
              <a:rPr lang="zh-TW" altLang="en-US" sz="2400" dirty="0">
                <a:solidFill>
                  <a:schemeClr val="accent4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、機構行政事務實習、機構相關服務學習。</a:t>
            </a:r>
            <a:endParaRPr lang="en-US" altLang="zh-TW" sz="2400" dirty="0">
              <a:solidFill>
                <a:schemeClr val="accent4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大四上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~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大四下實習，大四下選課，必修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9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學分。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請大家記得善用實習手冊！</a:t>
            </a:r>
          </a:p>
        </p:txBody>
      </p:sp>
    </p:spTree>
    <p:extLst>
      <p:ext uri="{BB962C8B-B14F-4D97-AF65-F5344CB8AC3E}">
        <p14:creationId xmlns:p14="http://schemas.microsoft.com/office/powerpoint/2010/main" val="3023724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accent1"/>
                </a:solidFill>
                <a:latin typeface="微軟正黑體" pitchFamily="34" charset="-120"/>
                <a:ea typeface="微軟正黑體" pitchFamily="34" charset="-120"/>
              </a:rPr>
              <a:t>課程目標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47441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增進學生對機構日常運作與服務之認識。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增進學生對方案設計執行與評估之能力。</a:t>
            </a: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增進學生對機構方案的運作與管理之認識。</a:t>
            </a: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學生透過實際從事有關方案設計與執行之機會，參與機構行政管理相關事宜，培養學生專業倫理及訓練其專業工作技巧，以作為未來從事專業社會工作之基礎。</a:t>
            </a:r>
          </a:p>
        </p:txBody>
      </p:sp>
    </p:spTree>
    <p:extLst>
      <p:ext uri="{BB962C8B-B14F-4D97-AF65-F5344CB8AC3E}">
        <p14:creationId xmlns:p14="http://schemas.microsoft.com/office/powerpoint/2010/main" val="99814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accent1"/>
                </a:solidFill>
                <a:latin typeface="微軟正黑體" pitchFamily="34" charset="-120"/>
                <a:ea typeface="微軟正黑體" pitchFamily="34" charset="-120"/>
              </a:rPr>
              <a:t>日間部全學期方案實習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rgbClr val="92D050"/>
              </a:buClr>
              <a:buFont typeface="Wingdings" pitchFamily="2" charset="2"/>
              <a:buChar char="p"/>
            </a:pPr>
            <a:r>
              <a:rPr lang="zh-TW" altLang="zh-TW" sz="2400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實習內容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包括方案計劃書撰寫、方案籌備與執行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，以及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方案評估與發表。</a:t>
            </a:r>
            <a:r>
              <a:rPr lang="zh-TW" altLang="en-US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在方案實習之餘，學生應跟著社工見習在機構中之其他業務。</a:t>
            </a:r>
            <a:endParaRPr lang="en-US" altLang="zh-TW" sz="24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Clr>
                <a:srgbClr val="92D050"/>
              </a:buClr>
              <a:buFont typeface="Wingdings" pitchFamily="2" charset="2"/>
              <a:buChar char="p"/>
            </a:pPr>
            <a:r>
              <a:rPr lang="zh-TW" altLang="en-US" sz="2400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學生在機構的角色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：希望能夠強化在</a:t>
            </a:r>
            <a:r>
              <a:rPr lang="zh-TW" altLang="en-US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機構社工員角色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的實踐。所以，除了方案計畫執行之外，更應該瞭解整個機構的服務系統與脈絡。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Clr>
                <a:srgbClr val="92D050"/>
              </a:buClr>
              <a:buFont typeface="Wingdings" pitchFamily="2" charset="2"/>
              <a:buChar char="p"/>
            </a:pPr>
            <a:r>
              <a:rPr lang="zh-TW" altLang="en-US" sz="2400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學生在機構的時間、時數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lvl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zh-TW" altLang="en-US" sz="2100" dirty="0">
                <a:latin typeface="微軟正黑體" pitchFamily="34" charset="-120"/>
                <a:ea typeface="微軟正黑體" pitchFamily="34" charset="-120"/>
              </a:rPr>
              <a:t>上學期</a:t>
            </a:r>
            <a:r>
              <a:rPr lang="en-US" altLang="zh-TW" sz="2100" dirty="0">
                <a:latin typeface="微軟正黑體" pitchFamily="34" charset="-120"/>
                <a:ea typeface="微軟正黑體" pitchFamily="34" charset="-120"/>
              </a:rPr>
              <a:t>(11</a:t>
            </a:r>
            <a:r>
              <a:rPr lang="zh-TW" altLang="en-US" sz="21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100" dirty="0">
                <a:latin typeface="微軟正黑體" pitchFamily="34" charset="-120"/>
                <a:ea typeface="微軟正黑體" pitchFamily="34" charset="-120"/>
              </a:rPr>
              <a:t>-01</a:t>
            </a:r>
            <a:r>
              <a:rPr lang="zh-TW" altLang="en-US" sz="21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1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100" dirty="0">
                <a:latin typeface="微軟正黑體" pitchFamily="34" charset="-120"/>
                <a:ea typeface="微軟正黑體" pitchFamily="34" charset="-120"/>
              </a:rPr>
              <a:t> ，每週</a:t>
            </a:r>
            <a:r>
              <a:rPr lang="en-US" altLang="zh-TW" sz="2100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100" dirty="0">
                <a:latin typeface="微軟正黑體" pitchFamily="34" charset="-120"/>
                <a:ea typeface="微軟正黑體" pitchFamily="34" charset="-120"/>
              </a:rPr>
              <a:t>天</a:t>
            </a:r>
            <a:endParaRPr lang="en-US" altLang="zh-TW" sz="2100" dirty="0">
              <a:latin typeface="微軟正黑體" pitchFamily="34" charset="-120"/>
              <a:ea typeface="微軟正黑體" pitchFamily="34" charset="-120"/>
            </a:endParaRPr>
          </a:p>
          <a:p>
            <a:pPr lvl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zh-TW" altLang="en-US" sz="2100" dirty="0">
                <a:latin typeface="微軟正黑體" pitchFamily="34" charset="-120"/>
                <a:ea typeface="微軟正黑體" pitchFamily="34" charset="-120"/>
              </a:rPr>
              <a:t>下學期從開學第一週開始到</a:t>
            </a:r>
            <a:r>
              <a:rPr lang="en-US" altLang="zh-TW" sz="2100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100" dirty="0">
                <a:latin typeface="微軟正黑體" pitchFamily="34" charset="-120"/>
                <a:ea typeface="微軟正黑體" pitchFamily="34" charset="-120"/>
              </a:rPr>
              <a:t>月底止，每週至機構</a:t>
            </a:r>
            <a:r>
              <a:rPr lang="en-US" altLang="zh-TW" sz="2100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100" dirty="0">
                <a:latin typeface="微軟正黑體" pitchFamily="34" charset="-120"/>
                <a:ea typeface="微軟正黑體" pitchFamily="34" charset="-120"/>
              </a:rPr>
              <a:t>天。</a:t>
            </a:r>
            <a:endParaRPr lang="en-US" altLang="zh-TW" sz="2100" dirty="0">
              <a:latin typeface="微軟正黑體" pitchFamily="34" charset="-120"/>
              <a:ea typeface="微軟正黑體" pitchFamily="34" charset="-120"/>
            </a:endParaRPr>
          </a:p>
          <a:p>
            <a:pPr lvl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zh-TW" altLang="en-US" sz="2100" dirty="0">
                <a:latin typeface="微軟正黑體" pitchFamily="34" charset="-120"/>
                <a:ea typeface="微軟正黑體" pitchFamily="34" charset="-120"/>
              </a:rPr>
              <a:t>實習時數合計須滿</a:t>
            </a:r>
            <a:r>
              <a:rPr lang="en-US" altLang="zh-TW" sz="21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560</a:t>
            </a:r>
            <a:r>
              <a:rPr lang="zh-TW" altLang="en-US" sz="2100" dirty="0">
                <a:latin typeface="微軟正黑體" pitchFamily="34" charset="-120"/>
                <a:ea typeface="微軟正黑體" pitchFamily="34" charset="-120"/>
              </a:rPr>
              <a:t>小時。</a:t>
            </a:r>
          </a:p>
          <a:p>
            <a:pPr>
              <a:buClr>
                <a:srgbClr val="92D050"/>
              </a:buClr>
              <a:buFont typeface="Wingdings" pitchFamily="2" charset="2"/>
              <a:buChar char="p"/>
            </a:pP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Clr>
                <a:srgbClr val="92D050"/>
              </a:buClr>
              <a:buFont typeface="Wingdings" pitchFamily="2" charset="2"/>
              <a:buChar char="p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25035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accent1"/>
                </a:solidFill>
                <a:latin typeface="微軟正黑體" pitchFamily="34" charset="-120"/>
                <a:ea typeface="微軟正黑體" pitchFamily="34" charset="-120"/>
              </a:rPr>
              <a:t>日間部全學期方案實習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rgbClr val="92D050"/>
              </a:buClr>
              <a:buFont typeface="Wingdings" pitchFamily="2" charset="2"/>
              <a:buChar char="p"/>
            </a:pPr>
            <a:r>
              <a:rPr lang="zh-TW" altLang="en-US" sz="2400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學生作業：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此課程設計</a:t>
            </a:r>
            <a:r>
              <a:rPr lang="zh-TW" altLang="en-US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在大四進行全學期實習，完全配合機構的上下班時間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，以使學生更了解與熟悉實務機構的運作，在畢業前後更能銜接實務場域的要求，進而順利就業。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lvl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zh-TW" altLang="en-US" sz="21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作業</a:t>
            </a:r>
            <a:r>
              <a:rPr lang="en-US" altLang="zh-TW" sz="21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en-US" sz="21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社會工作方案實習</a:t>
            </a:r>
            <a:r>
              <a:rPr lang="zh-TW" altLang="en-US" sz="21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團體總報告</a:t>
            </a:r>
            <a:r>
              <a:rPr lang="zh-TW" altLang="en-US" sz="21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和</a:t>
            </a:r>
            <a:r>
              <a:rPr lang="zh-TW" altLang="en-US" sz="21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個人總報告</a:t>
            </a:r>
            <a:r>
              <a:rPr lang="zh-TW" altLang="en-US" sz="21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兩部分。作業之說明、範例，和注意事項見實習手冊。這樣的課程設計，是在大四下學期，能夠專注於實習與職場銜接的準備。</a:t>
            </a:r>
            <a:endParaRPr lang="en-US" altLang="zh-TW" sz="21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Clr>
                <a:srgbClr val="92D050"/>
              </a:buClr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日間部方案實習課程</a:t>
            </a:r>
            <a:r>
              <a:rPr lang="zh-TW" altLang="en-US" sz="2400" u="sng" dirty="0">
                <a:latin typeface="微軟正黑體" pitchFamily="34" charset="-120"/>
                <a:ea typeface="微軟正黑體" pitchFamily="34" charset="-120"/>
              </a:rPr>
              <a:t>進度表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Clr>
                <a:srgbClr val="92D050"/>
              </a:buClr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日間部方案</a:t>
            </a:r>
            <a:r>
              <a:rPr lang="zh-TW" altLang="en-US" sz="2400" u="sng" dirty="0">
                <a:latin typeface="微軟正黑體" pitchFamily="34" charset="-120"/>
                <a:ea typeface="微軟正黑體" pitchFamily="34" charset="-120"/>
              </a:rPr>
              <a:t>實習手冊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內含實習可用的格式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 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Clr>
                <a:srgbClr val="92D050"/>
              </a:buClr>
              <a:buFont typeface="Wingdings" pitchFamily="2" charset="2"/>
              <a:buChar char="p"/>
            </a:pP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buClr>
                <a:srgbClr val="92D050"/>
              </a:buClr>
              <a:buFont typeface="Wingdings" pitchFamily="2" charset="2"/>
              <a:buChar char="p"/>
            </a:pPr>
            <a:endParaRPr lang="zh-TW" altLang="en-US" sz="2400" dirty="0">
              <a:solidFill>
                <a:srgbClr val="00B050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buClr>
                <a:srgbClr val="92D050"/>
              </a:buClr>
              <a:buFont typeface="Wingdings" pitchFamily="2" charset="2"/>
              <a:buChar char="p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3673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600075"/>
          </a:xfrm>
        </p:spPr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實習流程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395536" y="980728"/>
            <a:ext cx="1635248" cy="863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rPr>
              <a:t>實習前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395536" y="2114059"/>
            <a:ext cx="1640012" cy="863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rPr>
              <a:t>開始實習</a:t>
            </a:r>
            <a:endParaRPr lang="en-US" altLang="zh-TW" b="1" dirty="0">
              <a:solidFill>
                <a:prstClr val="white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r>
              <a:rPr lang="en-US" altLang="zh-TW" b="1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rPr>
              <a:t>(11-</a:t>
            </a:r>
            <a:r>
              <a:rPr lang="zh-TW" altLang="en-US" b="1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rPr>
              <a:t>隔年</a:t>
            </a:r>
            <a:r>
              <a:rPr lang="en-US" altLang="zh-TW" b="1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b="1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b="1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b="1" dirty="0">
              <a:solidFill>
                <a:prstClr val="white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405346" y="4797152"/>
            <a:ext cx="1660648" cy="8540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rPr>
              <a:t>實習完成</a:t>
            </a:r>
          </a:p>
        </p:txBody>
      </p:sp>
      <p:cxnSp>
        <p:nvCxnSpPr>
          <p:cNvPr id="7" name="直線單箭頭接點 6"/>
          <p:cNvCxnSpPr>
            <a:cxnSpLocks/>
            <a:stCxn id="4" idx="2"/>
          </p:cNvCxnSpPr>
          <p:nvPr/>
        </p:nvCxnSpPr>
        <p:spPr>
          <a:xfrm>
            <a:off x="1213160" y="1844328"/>
            <a:ext cx="0" cy="28852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>
            <a:stCxn id="5" idx="2"/>
            <a:endCxn id="6" idx="0"/>
          </p:cNvCxnSpPr>
          <p:nvPr/>
        </p:nvCxnSpPr>
        <p:spPr>
          <a:xfrm>
            <a:off x="1215542" y="2977659"/>
            <a:ext cx="20128" cy="181949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5"/>
          <p:cNvSpPr txBox="1">
            <a:spLocks noChangeArrowheads="1"/>
          </p:cNvSpPr>
          <p:nvPr/>
        </p:nvSpPr>
        <p:spPr bwMode="auto">
          <a:xfrm>
            <a:off x="2267742" y="1936444"/>
            <a:ext cx="6676613" cy="272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6213" indent="-1762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準時繳交相關作業給機構督導及學校督導。</a:t>
            </a:r>
            <a:endParaRPr lang="en-US" altLang="zh-TW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eaLnBrk="1" hangingPunct="1"/>
            <a:r>
              <a:rPr lang="en-US" altLang="zh-TW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方案計畫發表</a:t>
            </a:r>
            <a:r>
              <a:rPr lang="zh-TW" altLang="en-US" dirty="0">
                <a:solidFill>
                  <a:prstClr val="black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 116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01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08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週五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，日進聯合發表。</a:t>
            </a:r>
            <a:endParaRPr lang="en-US" altLang="zh-TW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eaLnBrk="1" hangingPunct="1"/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實習結束時，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自行列印</a:t>
            </a:r>
            <a:r>
              <a:rPr lang="en-US" altLang="zh-TW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張表單，連同回郵信封給機構督導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，請機構督導填寫完畢後，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直接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郵寄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回系辦</a:t>
            </a:r>
            <a:r>
              <a:rPr lang="en-US" altLang="zh-TW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不是用傳真</a:t>
            </a:r>
            <a:r>
              <a:rPr lang="en-US" altLang="zh-TW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marL="446088" indent="-269875" eaLnBrk="1" hangingPunct="1"/>
            <a:r>
              <a:rPr lang="en-US" altLang="zh-TW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(1)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「社會工作（福利）實習或實地工作證明書」，要請機構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蓋大小章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46088" indent="-269875" eaLnBrk="1" hangingPunct="1"/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(2)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「實習學生評量表」，一人一張，一組統一交給機構督導。</a:t>
            </a:r>
            <a:endParaRPr lang="en-US" altLang="zh-TW" b="1" dirty="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lnSpc>
                <a:spcPts val="2500"/>
              </a:lnSpc>
            </a:pPr>
            <a:r>
              <a:rPr lang="en-US" altLang="zh-TW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實習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課程會由教務處課務組統一進行掛課。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eaLnBrk="1" hangingPunct="1"/>
            <a:endParaRPr lang="en-US" altLang="zh-TW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文字方塊 6"/>
          <p:cNvSpPr txBox="1">
            <a:spLocks noChangeArrowheads="1"/>
          </p:cNvSpPr>
          <p:nvPr/>
        </p:nvSpPr>
        <p:spPr bwMode="auto">
          <a:xfrm>
            <a:off x="2267745" y="1137518"/>
            <a:ext cx="662473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6213" indent="-1762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參加「社會工作方案實習說明會」。</a:t>
            </a:r>
            <a:endParaRPr lang="en-US" altLang="zh-TW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eaLnBrk="1" hangingPunct="1"/>
            <a:r>
              <a:rPr lang="en-US" altLang="zh-TW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投保意外險</a:t>
            </a:r>
            <a:r>
              <a:rPr lang="en-US" altLang="zh-TW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系上投保</a:t>
            </a:r>
            <a:r>
              <a:rPr lang="en-US" altLang="zh-TW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eaLnBrk="1" hangingPunct="1"/>
            <a:endParaRPr lang="zh-TW" altLang="en-US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文字方塊 7"/>
          <p:cNvSpPr txBox="1">
            <a:spLocks noChangeArrowheads="1"/>
          </p:cNvSpPr>
          <p:nvPr/>
        </p:nvSpPr>
        <p:spPr bwMode="auto">
          <a:xfrm>
            <a:off x="2198344" y="4674389"/>
            <a:ext cx="667661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6213" indent="-1762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just" eaLnBrk="1" hangingPunct="1"/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方案實習成果發表會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影片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5-10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分鐘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訂於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116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05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待定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，並請學生於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發表後一週內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待定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繳交下列資料給機構：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eaLnBrk="1" hangingPunct="1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 「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社會工作方案實習總報告</a:t>
            </a:r>
            <a:r>
              <a:rPr lang="en-US" altLang="zh-TW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含電子檔上傳至雲端</a:t>
            </a:r>
            <a:r>
              <a:rPr lang="en-US" altLang="zh-TW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」、「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社會工作方案實習個人報告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」各一本，一份「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實習機構評估表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」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1696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方案實習評量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方案計劃書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(20%)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：方案之妥適性、可行性、完整性及方案之社會工作服務特質等。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方案成果暨報告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(50%)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：方案之妥適性、規劃與執行之差異性、績效性、方案成果呈現之完整性等。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個人報告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(20%)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：週誌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讀書心得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個人期末心得，彙整成「個人總報告」 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個人平常參與分數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(10%)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 。</a:t>
            </a:r>
          </a:p>
        </p:txBody>
      </p:sp>
    </p:spTree>
    <p:extLst>
      <p:ext uri="{BB962C8B-B14F-4D97-AF65-F5344CB8AC3E}">
        <p14:creationId xmlns:p14="http://schemas.microsoft.com/office/powerpoint/2010/main" val="2648215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實習作業</a:t>
            </a:r>
            <a:r>
              <a:rPr lang="en-US" altLang="zh-TW" dirty="0">
                <a:solidFill>
                  <a:srgbClr val="FF7C8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solidFill>
                  <a:srgbClr val="FF7C80"/>
                </a:solidFill>
                <a:latin typeface="微軟正黑體" pitchFamily="34" charset="-120"/>
                <a:ea typeface="微軟正黑體" pitchFamily="34" charset="-120"/>
                <a:hlinkClick r:id="rId2" action="ppaction://hlinkfile"/>
              </a:rPr>
              <a:t>請參考社會工作方案實習手冊</a:t>
            </a:r>
            <a:r>
              <a:rPr lang="en-US" altLang="zh-TW" dirty="0">
                <a:solidFill>
                  <a:srgbClr val="FF7C8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dirty="0">
              <a:solidFill>
                <a:srgbClr val="FF7C8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社會工作方案實習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總報告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作業內容與格式：請參考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p.21-30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，但仍以學校督導意見為主。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社會工作方案實習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個人總報告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作業內容與格式：請參考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p.31~33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，同樣以學校督導意見為主。</a:t>
            </a:r>
          </a:p>
        </p:txBody>
      </p:sp>
    </p:spTree>
    <p:extLst>
      <p:ext uri="{BB962C8B-B14F-4D97-AF65-F5344CB8AC3E}">
        <p14:creationId xmlns:p14="http://schemas.microsoft.com/office/powerpoint/2010/main" val="1084948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FF7C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學生須遵守之規則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63272" cy="49377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實習期間學生應切實</a:t>
            </a:r>
            <a:r>
              <a:rPr lang="zh-TW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遵守機構規定及專業倫理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。不應將實習機構內的影像（特別是有服務對象影像）、環境地點等放在任何的形式（例如社群媒體）對外公開；或者在實習上班期間進行其他非機構工作活動的行為（例如經營個人社群媒體）等。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遵守機構上下班時間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，必須請假時，要事先報告機構督導，並於事後補足時數。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服裝儀容方面應遵照機構的要求。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參與機構的各項活動。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學習與機構中的工作人員合作。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實習結束後，學生應完成機構所要求的工作紀錄與移交事項。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瞭解並遵從機構及本系有關實習的其他規則。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6580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F6B6217-25FE-4B2C-BE72-1B5989A25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87113"/>
            <a:ext cx="7467600" cy="8683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70C0"/>
                </a:solidFill>
              </a:rPr>
              <a:t>實習行前小叮嚀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23DC230-D93A-4B82-9D71-3A4218EB6D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15131" y="1259099"/>
            <a:ext cx="8313737" cy="52593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sz="2400" b="1" dirty="0"/>
              <a:t>今日我以屏科社工為榮，明日屏科社工以我為榮</a:t>
            </a:r>
            <a:endParaRPr lang="en-US" altLang="zh-TW" sz="2400" b="1" dirty="0"/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sz="2000" dirty="0">
                <a:solidFill>
                  <a:srgbClr val="FF0000"/>
                </a:solidFill>
              </a:rPr>
              <a:t>養成好習慣</a:t>
            </a:r>
            <a:endParaRPr lang="en-US" altLang="zh-TW" sz="2000" dirty="0">
              <a:solidFill>
                <a:srgbClr val="FF0000"/>
              </a:solidFill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sz="2000" dirty="0"/>
              <a:t>實習生不需要不懂裝懂，但也不要什麼都不懂！</a:t>
            </a:r>
            <a:br>
              <a:rPr lang="en-US" altLang="zh-TW" sz="2000" dirty="0"/>
            </a:br>
            <a:r>
              <a:rPr lang="zh-TW" altLang="en-US" sz="2000" dirty="0"/>
              <a:t>遇到不懂的事情或議題，先查詢資料、請教督導、再查證資料。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sz="2000" dirty="0"/>
              <a:t>職場這所學校沒有人幫你安排課程，沒有人告訴你能學到什麼，更是沒有畢業的一天</a:t>
            </a:r>
            <a:br>
              <a:rPr lang="en-US" altLang="zh-TW" sz="2000" dirty="0"/>
            </a:br>
            <a:r>
              <a:rPr lang="en-US" altLang="zh-TW" sz="2000" dirty="0"/>
              <a:t>1.</a:t>
            </a:r>
            <a:r>
              <a:rPr lang="zh-TW" altLang="en-US" sz="2000" dirty="0"/>
              <a:t>要</a:t>
            </a:r>
            <a:r>
              <a:rPr lang="zh-TW" altLang="en-US" sz="2000" b="1" dirty="0">
                <a:solidFill>
                  <a:srgbClr val="FF0000"/>
                </a:solidFill>
              </a:rPr>
              <a:t>主動</a:t>
            </a:r>
            <a:r>
              <a:rPr lang="zh-TW" altLang="en-US" sz="2000" dirty="0"/>
              <a:t>告知督導想要學習的項目</a:t>
            </a:r>
            <a:br>
              <a:rPr lang="en-US" altLang="zh-TW" sz="2000" dirty="0"/>
            </a:br>
            <a:r>
              <a:rPr lang="en-US" altLang="zh-TW" sz="2000" dirty="0"/>
              <a:t>2.</a:t>
            </a:r>
            <a:r>
              <a:rPr lang="zh-TW" altLang="en-US" sz="2000" dirty="0"/>
              <a:t>以</a:t>
            </a:r>
            <a:r>
              <a:rPr lang="zh-TW" altLang="en-US" sz="2000" b="1" dirty="0">
                <a:solidFill>
                  <a:srgbClr val="FF0000"/>
                </a:solidFill>
              </a:rPr>
              <a:t>積極的態度</a:t>
            </a:r>
            <a:r>
              <a:rPr lang="zh-TW" altLang="en-US" sz="2000" dirty="0"/>
              <a:t>面對一切</a:t>
            </a:r>
            <a:br>
              <a:rPr lang="en-US" altLang="zh-TW" sz="2000" dirty="0"/>
            </a:br>
            <a:r>
              <a:rPr lang="en-US" altLang="zh-TW" sz="2000" dirty="0"/>
              <a:t>3.</a:t>
            </a:r>
            <a:r>
              <a:rPr lang="zh-TW" altLang="en-US" sz="2000" dirty="0"/>
              <a:t>向別人求教之前，自己必須先做足功課</a:t>
            </a:r>
            <a:br>
              <a:rPr lang="en-US" altLang="zh-TW" sz="2000" dirty="0"/>
            </a:br>
            <a:r>
              <a:rPr lang="en-US" altLang="zh-TW" sz="2000" dirty="0"/>
              <a:t>4.</a:t>
            </a:r>
            <a:r>
              <a:rPr lang="zh-TW" altLang="en-US" sz="2000" dirty="0"/>
              <a:t>多看多學，用心觀察別人為何這樣做</a:t>
            </a:r>
            <a:endParaRPr lang="en-US" altLang="zh-TW" sz="2000" dirty="0"/>
          </a:p>
        </p:txBody>
      </p:sp>
      <p:sp>
        <p:nvSpPr>
          <p:cNvPr id="66564" name="投影片編號版面配置區 3">
            <a:extLst>
              <a:ext uri="{FF2B5EF4-FFF2-40B4-BE49-F238E27FC236}">
                <a16:creationId xmlns:a16="http://schemas.microsoft.com/office/drawing/2014/main" id="{CEB6E146-3A71-D761-7425-359AB60BB9E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rgbClr val="268EA8"/>
              </a:buClr>
              <a:buSzPct val="6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Clr>
                <a:srgbClr val="ADCEDC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69BF229-4AC2-4165-A078-5F6521112FBE}" type="slidenum">
              <a:rPr lang="zh-TW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zh-TW" altLang="en-US" sz="1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089A11-E7FC-4DCE-BCB7-16C7E12C1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304" y="1196752"/>
            <a:ext cx="7331391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596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6017" r="3209" b="4284"/>
          <a:stretch/>
        </p:blipFill>
        <p:spPr>
          <a:xfrm>
            <a:off x="2123728" y="1396538"/>
            <a:ext cx="4887884" cy="448887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71800" y="3133417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dirty="0">
                <a:solidFill>
                  <a:srgbClr val="009900"/>
                </a:solidFill>
                <a:latin typeface="微軟正黑體" pitchFamily="34" charset="-120"/>
                <a:ea typeface="微軟正黑體" pitchFamily="34" charset="-120"/>
              </a:rPr>
              <a:t>交流時間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" y="2102221"/>
            <a:ext cx="2070949" cy="153902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23528" y="2505090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機構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793973"/>
            <a:ext cx="1944216" cy="161227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162898" y="2246168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學生</a:t>
            </a:r>
          </a:p>
        </p:txBody>
      </p:sp>
    </p:spTree>
    <p:extLst>
      <p:ext uri="{BB962C8B-B14F-4D97-AF65-F5344CB8AC3E}">
        <p14:creationId xmlns:p14="http://schemas.microsoft.com/office/powerpoint/2010/main" val="1391312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原創">
  <a:themeElements>
    <a:clrScheme name="地鐵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原創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原創">
  <a:themeElements>
    <a:clrScheme name="神韻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原創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原創">
  <a:themeElements>
    <a:clrScheme name="神韻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原創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原創">
  <a:themeElements>
    <a:clrScheme name="神韻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原創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原創">
  <a:themeElements>
    <a:clrScheme name="神韻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原創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2260</TotalTime>
  <Words>1280</Words>
  <Application>Microsoft Office PowerPoint</Application>
  <PresentationFormat>如螢幕大小 (4:3)</PresentationFormat>
  <Paragraphs>90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5</vt:i4>
      </vt:variant>
      <vt:variant>
        <vt:lpstr>投影片標題</vt:lpstr>
      </vt:variant>
      <vt:variant>
        <vt:i4>14</vt:i4>
      </vt:variant>
    </vt:vector>
  </HeadingPairs>
  <TitlesOfParts>
    <vt:vector size="28" baseType="lpstr">
      <vt:lpstr>微軟正黑體</vt:lpstr>
      <vt:lpstr>PMingLiU</vt:lpstr>
      <vt:lpstr>Bookman Old Style</vt:lpstr>
      <vt:lpstr>Calibri</vt:lpstr>
      <vt:lpstr>Gill Sans MT</vt:lpstr>
      <vt:lpstr>Poiret One</vt:lpstr>
      <vt:lpstr>Wingdings</vt:lpstr>
      <vt:lpstr>Wingdings 2</vt:lpstr>
      <vt:lpstr>Wingdings 3</vt:lpstr>
      <vt:lpstr>原創</vt:lpstr>
      <vt:lpstr>1_原創</vt:lpstr>
      <vt:lpstr>2_原創</vt:lpstr>
      <vt:lpstr>3_原創</vt:lpstr>
      <vt:lpstr>4_原創</vt:lpstr>
      <vt:lpstr>國立屏東科技大學社會工作系</vt:lpstr>
      <vt:lpstr>社工養成記</vt:lpstr>
      <vt:lpstr>實習生的身分與角色定位</vt:lpstr>
      <vt:lpstr>前    言</vt:lpstr>
      <vt:lpstr>課程目標</vt:lpstr>
      <vt:lpstr>日間部全學期方案實習</vt:lpstr>
      <vt:lpstr>日間部全學期方案實習</vt:lpstr>
      <vt:lpstr>實習流程</vt:lpstr>
      <vt:lpstr>方案實習評量</vt:lpstr>
      <vt:lpstr>實習作業(請參考社會工作方案實習手冊)</vt:lpstr>
      <vt:lpstr>學生須遵守之規則</vt:lpstr>
      <vt:lpstr>實習行前小叮嚀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國立屏東科技大學社會工作系</dc:title>
  <dc:creator>admin</dc:creator>
  <cp:lastModifiedBy>user</cp:lastModifiedBy>
  <cp:revision>192</cp:revision>
  <cp:lastPrinted>2017-11-03T08:54:28Z</cp:lastPrinted>
  <dcterms:modified xsi:type="dcterms:W3CDTF">2026-09-10T02:16:29Z</dcterms:modified>
</cp:coreProperties>
</file>